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89" r:id="rId3"/>
    <p:sldId id="310" r:id="rId4"/>
    <p:sldId id="301" r:id="rId5"/>
    <p:sldId id="309" r:id="rId6"/>
    <p:sldId id="303" r:id="rId7"/>
    <p:sldId id="304" r:id="rId8"/>
    <p:sldId id="306" r:id="rId9"/>
    <p:sldId id="305" r:id="rId10"/>
    <p:sldId id="350" r:id="rId11"/>
    <p:sldId id="349" r:id="rId12"/>
    <p:sldId id="363" r:id="rId13"/>
    <p:sldId id="361" r:id="rId14"/>
    <p:sldId id="362" r:id="rId15"/>
    <p:sldId id="364" r:id="rId16"/>
    <p:sldId id="302" r:id="rId17"/>
    <p:sldId id="327" r:id="rId18"/>
    <p:sldId id="366" r:id="rId19"/>
    <p:sldId id="311" r:id="rId20"/>
    <p:sldId id="320" r:id="rId21"/>
    <p:sldId id="325" r:id="rId22"/>
    <p:sldId id="323" r:id="rId23"/>
    <p:sldId id="324" r:id="rId24"/>
    <p:sldId id="328" r:id="rId25"/>
    <p:sldId id="329" r:id="rId26"/>
    <p:sldId id="338" r:id="rId27"/>
    <p:sldId id="339" r:id="rId28"/>
    <p:sldId id="340" r:id="rId29"/>
    <p:sldId id="345" r:id="rId30"/>
    <p:sldId id="351" r:id="rId31"/>
    <p:sldId id="355" r:id="rId32"/>
    <p:sldId id="356" r:id="rId33"/>
    <p:sldId id="359" r:id="rId34"/>
    <p:sldId id="358" r:id="rId35"/>
    <p:sldId id="354" r:id="rId36"/>
    <p:sldId id="365" r:id="rId37"/>
    <p:sldId id="347" r:id="rId38"/>
    <p:sldId id="321" r:id="rId39"/>
    <p:sldId id="330" r:id="rId40"/>
    <p:sldId id="336" r:id="rId41"/>
    <p:sldId id="331" r:id="rId42"/>
    <p:sldId id="332" r:id="rId43"/>
    <p:sldId id="333" r:id="rId44"/>
    <p:sldId id="334" r:id="rId45"/>
    <p:sldId id="335" r:id="rId46"/>
    <p:sldId id="337" r:id="rId47"/>
    <p:sldId id="307" r:id="rId48"/>
    <p:sldId id="259" r:id="rId49"/>
    <p:sldId id="360"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B6DF89"/>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7" autoAdjust="0"/>
    <p:restoredTop sz="94660"/>
  </p:normalViewPr>
  <p:slideViewPr>
    <p:cSldViewPr snapToGrid="0">
      <p:cViewPr varScale="1">
        <p:scale>
          <a:sx n="116" d="100"/>
          <a:sy n="116" d="100"/>
        </p:scale>
        <p:origin x="33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E1CFD4-F492-4FEB-9574-12918BBB59F7}"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607BB9DE-84C6-4CF7-9911-01022EB5D055}">
      <dgm:prSet phldrT="[Text]" custT="1"/>
      <dgm:spPr/>
      <dgm:t>
        <a:bodyPr/>
        <a:lstStyle/>
        <a:p>
          <a:pPr algn="ctr"/>
          <a:r>
            <a:rPr lang="en-US" sz="1800" b="1" dirty="0">
              <a:latin typeface="+mj-lt"/>
              <a:cs typeface="Calibri" panose="020F0502020204030204" pitchFamily="34" charset="0"/>
            </a:rPr>
            <a:t>Name of the Project</a:t>
          </a:r>
          <a:r>
            <a:rPr lang="en-US" sz="1800" b="1" baseline="0" dirty="0">
              <a:latin typeface="+mj-lt"/>
              <a:cs typeface="Calibri" panose="020F0502020204030204" pitchFamily="34" charset="0"/>
            </a:rPr>
            <a:t> </a:t>
          </a:r>
          <a:endParaRPr lang="en-US" sz="1800" b="1" dirty="0">
            <a:latin typeface="+mj-lt"/>
            <a:cs typeface="Calibri" panose="020F0502020204030204" pitchFamily="34" charset="0"/>
          </a:endParaRPr>
        </a:p>
      </dgm:t>
    </dgm:pt>
    <dgm:pt modelId="{6C1E6F23-3E34-4879-81DA-F1F94C3889B4}" type="parTrans" cxnId="{491610A9-DD00-4F65-AEF8-DA443142A5E2}">
      <dgm:prSet/>
      <dgm:spPr/>
      <dgm:t>
        <a:bodyPr/>
        <a:lstStyle/>
        <a:p>
          <a:pPr algn="ctr"/>
          <a:endParaRPr lang="en-US" sz="1400" b="1">
            <a:solidFill>
              <a:schemeClr val="tx1"/>
            </a:solidFill>
            <a:latin typeface="+mj-lt"/>
            <a:cs typeface="Calibri" panose="020F0502020204030204" pitchFamily="34" charset="0"/>
          </a:endParaRPr>
        </a:p>
      </dgm:t>
    </dgm:pt>
    <dgm:pt modelId="{8464A8D0-F1AB-4F91-9647-54B0DB97DB79}" type="sibTrans" cxnId="{491610A9-DD00-4F65-AEF8-DA443142A5E2}">
      <dgm:prSet/>
      <dgm:spPr/>
      <dgm:t>
        <a:bodyPr/>
        <a:lstStyle/>
        <a:p>
          <a:pPr algn="ctr"/>
          <a:endParaRPr lang="en-US" sz="1400" b="1">
            <a:solidFill>
              <a:schemeClr val="tx1"/>
            </a:solidFill>
            <a:latin typeface="+mj-lt"/>
            <a:cs typeface="Calibri" panose="020F0502020204030204" pitchFamily="34" charset="0"/>
          </a:endParaRPr>
        </a:p>
      </dgm:t>
    </dgm:pt>
    <dgm:pt modelId="{D5932016-5ED8-48A9-90F0-69D1A14C9E52}">
      <dgm:prSet phldrT="[Text]" custT="1"/>
      <dgm:spPr/>
      <dgm:t>
        <a:bodyPr/>
        <a:lstStyle/>
        <a:p>
          <a:pPr algn="ctr"/>
          <a:r>
            <a:rPr lang="en-US" sz="1800" b="1" dirty="0">
              <a:latin typeface="+mj-lt"/>
              <a:cs typeface="Calibri" panose="020F0502020204030204" pitchFamily="34" charset="0"/>
            </a:rPr>
            <a:t>Backg</a:t>
          </a:r>
          <a:r>
            <a:rPr lang="en-US" sz="1800" b="1" baseline="0" dirty="0">
              <a:latin typeface="+mj-lt"/>
              <a:cs typeface="Calibri" panose="020F0502020204030204" pitchFamily="34" charset="0"/>
            </a:rPr>
            <a:t>round Information </a:t>
          </a:r>
          <a:endParaRPr lang="en-US" sz="1800" b="1" dirty="0">
            <a:latin typeface="+mj-lt"/>
            <a:cs typeface="Calibri" panose="020F0502020204030204" pitchFamily="34" charset="0"/>
          </a:endParaRPr>
        </a:p>
      </dgm:t>
    </dgm:pt>
    <dgm:pt modelId="{2B80A916-3FCC-42C0-84C8-6F14B681C487}" type="parTrans" cxnId="{067F085A-6E48-4523-9047-F14EBDC50F1C}">
      <dgm:prSet/>
      <dgm:spPr/>
      <dgm:t>
        <a:bodyPr/>
        <a:lstStyle/>
        <a:p>
          <a:pPr algn="ctr"/>
          <a:endParaRPr lang="en-US" sz="1400" b="1">
            <a:solidFill>
              <a:schemeClr val="tx1"/>
            </a:solidFill>
            <a:latin typeface="+mj-lt"/>
            <a:cs typeface="Calibri" panose="020F0502020204030204" pitchFamily="34" charset="0"/>
          </a:endParaRPr>
        </a:p>
      </dgm:t>
    </dgm:pt>
    <dgm:pt modelId="{3A7FB910-9AF8-452A-8928-AFB2C373D241}" type="sibTrans" cxnId="{067F085A-6E48-4523-9047-F14EBDC50F1C}">
      <dgm:prSet/>
      <dgm:spPr/>
      <dgm:t>
        <a:bodyPr/>
        <a:lstStyle/>
        <a:p>
          <a:pPr algn="ctr"/>
          <a:endParaRPr lang="en-US" sz="1400" b="1">
            <a:solidFill>
              <a:schemeClr val="tx1"/>
            </a:solidFill>
            <a:latin typeface="+mj-lt"/>
            <a:cs typeface="Calibri" panose="020F0502020204030204" pitchFamily="34" charset="0"/>
          </a:endParaRPr>
        </a:p>
      </dgm:t>
    </dgm:pt>
    <dgm:pt modelId="{E21F28DF-0F27-478B-A2B1-4CF11B2651B9}">
      <dgm:prSet phldrT="[Text]" custT="1"/>
      <dgm:spPr/>
      <dgm:t>
        <a:bodyPr/>
        <a:lstStyle/>
        <a:p>
          <a:pPr algn="ctr"/>
          <a:r>
            <a:rPr lang="en-US" sz="1800" b="1">
              <a:latin typeface="+mj-lt"/>
              <a:cs typeface="Calibri" panose="020F0502020204030204" pitchFamily="34" charset="0"/>
            </a:rPr>
            <a:t>Statement</a:t>
          </a:r>
          <a:r>
            <a:rPr lang="en-US" sz="1800" b="1" baseline="0">
              <a:latin typeface="+mj-lt"/>
              <a:cs typeface="Calibri" panose="020F0502020204030204" pitchFamily="34" charset="0"/>
            </a:rPr>
            <a:t> of the Problem</a:t>
          </a:r>
          <a:endParaRPr lang="en-US" sz="1800" b="1" dirty="0">
            <a:latin typeface="+mj-lt"/>
            <a:cs typeface="Calibri" panose="020F0502020204030204" pitchFamily="34" charset="0"/>
          </a:endParaRPr>
        </a:p>
      </dgm:t>
    </dgm:pt>
    <dgm:pt modelId="{E40B0BA9-2D37-4937-BD46-F553DEC2BC87}" type="parTrans" cxnId="{21743ACD-88AD-45EC-B802-B79D2C1C06CE}">
      <dgm:prSet/>
      <dgm:spPr/>
      <dgm:t>
        <a:bodyPr/>
        <a:lstStyle/>
        <a:p>
          <a:pPr algn="ctr"/>
          <a:endParaRPr lang="en-US" sz="1400" b="1">
            <a:solidFill>
              <a:schemeClr val="tx1"/>
            </a:solidFill>
            <a:latin typeface="+mj-lt"/>
            <a:cs typeface="Calibri" panose="020F0502020204030204" pitchFamily="34" charset="0"/>
          </a:endParaRPr>
        </a:p>
      </dgm:t>
    </dgm:pt>
    <dgm:pt modelId="{D698D4C3-6D1D-49B2-8796-20C51C4DAF90}" type="sibTrans" cxnId="{21743ACD-88AD-45EC-B802-B79D2C1C06CE}">
      <dgm:prSet/>
      <dgm:spPr/>
      <dgm:t>
        <a:bodyPr/>
        <a:lstStyle/>
        <a:p>
          <a:pPr algn="ctr"/>
          <a:endParaRPr lang="en-US" sz="1400" b="1">
            <a:solidFill>
              <a:schemeClr val="tx1"/>
            </a:solidFill>
            <a:latin typeface="+mj-lt"/>
            <a:cs typeface="Calibri" panose="020F0502020204030204" pitchFamily="34" charset="0"/>
          </a:endParaRPr>
        </a:p>
      </dgm:t>
    </dgm:pt>
    <dgm:pt modelId="{08667E37-736E-4A37-AC82-8F5D955186BA}">
      <dgm:prSet phldrT="[Text]" custT="1"/>
      <dgm:spPr/>
      <dgm:t>
        <a:bodyPr/>
        <a:lstStyle/>
        <a:p>
          <a:pPr algn="ctr"/>
          <a:r>
            <a:rPr lang="en-US" sz="1800" b="1" dirty="0">
              <a:latin typeface="+mj-lt"/>
              <a:cs typeface="Calibri" panose="020F0502020204030204" pitchFamily="34" charset="0"/>
            </a:rPr>
            <a:t>Detailed Scope of work</a:t>
          </a:r>
        </a:p>
      </dgm:t>
    </dgm:pt>
    <dgm:pt modelId="{361F8384-C54D-4CD4-A7FD-22A53F77109D}" type="parTrans" cxnId="{6E68A747-0A6F-4B07-B03B-955DA7C25C6C}">
      <dgm:prSet/>
      <dgm:spPr/>
      <dgm:t>
        <a:bodyPr/>
        <a:lstStyle/>
        <a:p>
          <a:pPr algn="ctr"/>
          <a:endParaRPr lang="en-US" sz="1400" b="1">
            <a:solidFill>
              <a:schemeClr val="tx1"/>
            </a:solidFill>
            <a:latin typeface="+mj-lt"/>
            <a:cs typeface="Calibri" panose="020F0502020204030204" pitchFamily="34" charset="0"/>
          </a:endParaRPr>
        </a:p>
      </dgm:t>
    </dgm:pt>
    <dgm:pt modelId="{5D7E548F-1271-4ECC-8A7D-32F4E668C603}" type="sibTrans" cxnId="{6E68A747-0A6F-4B07-B03B-955DA7C25C6C}">
      <dgm:prSet/>
      <dgm:spPr/>
      <dgm:t>
        <a:bodyPr/>
        <a:lstStyle/>
        <a:p>
          <a:pPr algn="ctr"/>
          <a:endParaRPr lang="en-US" sz="1400" b="1">
            <a:solidFill>
              <a:schemeClr val="tx1"/>
            </a:solidFill>
            <a:latin typeface="+mj-lt"/>
            <a:cs typeface="Calibri" panose="020F0502020204030204" pitchFamily="34" charset="0"/>
          </a:endParaRPr>
        </a:p>
      </dgm:t>
    </dgm:pt>
    <dgm:pt modelId="{B1DC72E1-6CD2-4578-A4BD-4BFABF326062}">
      <dgm:prSet phldrT="[Text]" custT="1"/>
      <dgm:spPr/>
      <dgm:t>
        <a:bodyPr/>
        <a:lstStyle/>
        <a:p>
          <a:pPr algn="ctr"/>
          <a:r>
            <a:rPr lang="en-US" sz="1800" b="1">
              <a:latin typeface="+mj-lt"/>
              <a:cs typeface="Calibri" panose="020F0502020204030204" pitchFamily="34" charset="0"/>
            </a:rPr>
            <a:t>Proposed</a:t>
          </a:r>
          <a:r>
            <a:rPr lang="en-US" sz="1800" b="1" baseline="0">
              <a:latin typeface="+mj-lt"/>
              <a:cs typeface="Calibri" panose="020F0502020204030204" pitchFamily="34" charset="0"/>
            </a:rPr>
            <a:t> Solution </a:t>
          </a:r>
          <a:endParaRPr lang="en-US" sz="1800" b="1" dirty="0">
            <a:latin typeface="+mj-lt"/>
            <a:cs typeface="Calibri" panose="020F0502020204030204" pitchFamily="34" charset="0"/>
          </a:endParaRPr>
        </a:p>
      </dgm:t>
    </dgm:pt>
    <dgm:pt modelId="{D5EEFF06-5B74-433B-B7FB-02E7146F81C6}" type="parTrans" cxnId="{CA11FA17-456B-4FF2-B4FD-78A40F1290AF}">
      <dgm:prSet/>
      <dgm:spPr/>
      <dgm:t>
        <a:bodyPr/>
        <a:lstStyle/>
        <a:p>
          <a:endParaRPr lang="en-US" sz="1600" b="1">
            <a:solidFill>
              <a:schemeClr val="tx1"/>
            </a:solidFill>
            <a:latin typeface="+mj-lt"/>
          </a:endParaRPr>
        </a:p>
      </dgm:t>
    </dgm:pt>
    <dgm:pt modelId="{1EE436FC-4B39-4F2F-AE57-FB952B91F4D5}" type="sibTrans" cxnId="{CA11FA17-456B-4FF2-B4FD-78A40F1290AF}">
      <dgm:prSet/>
      <dgm:spPr/>
      <dgm:t>
        <a:bodyPr/>
        <a:lstStyle/>
        <a:p>
          <a:endParaRPr lang="en-US" sz="1600" b="1">
            <a:solidFill>
              <a:schemeClr val="tx1"/>
            </a:solidFill>
            <a:latin typeface="+mj-lt"/>
          </a:endParaRPr>
        </a:p>
      </dgm:t>
    </dgm:pt>
    <dgm:pt modelId="{AA6ADA7B-7B6A-498E-B61C-D3B70A523DD3}">
      <dgm:prSet phldrT="[Text]" custT="1"/>
      <dgm:spPr/>
      <dgm:t>
        <a:bodyPr/>
        <a:lstStyle/>
        <a:p>
          <a:pPr algn="ctr"/>
          <a:r>
            <a:rPr lang="en-US" sz="1800" b="1">
              <a:latin typeface="+mj-lt"/>
              <a:cs typeface="Calibri" panose="020F0502020204030204" pitchFamily="34" charset="0"/>
            </a:rPr>
            <a:t>References</a:t>
          </a:r>
          <a:endParaRPr lang="en-US" sz="1800" b="1" dirty="0">
            <a:latin typeface="+mj-lt"/>
            <a:cs typeface="Calibri" panose="020F0502020204030204" pitchFamily="34" charset="0"/>
          </a:endParaRPr>
        </a:p>
      </dgm:t>
    </dgm:pt>
    <dgm:pt modelId="{E8852676-F30C-40C2-9174-E4084DF32243}" type="parTrans" cxnId="{3C09C17F-3BC6-4776-8C36-275B49B548BB}">
      <dgm:prSet/>
      <dgm:spPr/>
      <dgm:t>
        <a:bodyPr/>
        <a:lstStyle/>
        <a:p>
          <a:endParaRPr lang="en-US" sz="1600" b="1">
            <a:solidFill>
              <a:schemeClr val="tx1"/>
            </a:solidFill>
            <a:latin typeface="+mj-lt"/>
          </a:endParaRPr>
        </a:p>
      </dgm:t>
    </dgm:pt>
    <dgm:pt modelId="{70ABCBA4-8E18-4177-800B-823EBAF90497}" type="sibTrans" cxnId="{3C09C17F-3BC6-4776-8C36-275B49B548BB}">
      <dgm:prSet/>
      <dgm:spPr/>
      <dgm:t>
        <a:bodyPr/>
        <a:lstStyle/>
        <a:p>
          <a:endParaRPr lang="en-US" sz="1600" b="1">
            <a:solidFill>
              <a:schemeClr val="tx1"/>
            </a:solidFill>
            <a:latin typeface="+mj-lt"/>
          </a:endParaRPr>
        </a:p>
      </dgm:t>
    </dgm:pt>
    <dgm:pt modelId="{FB93ADDB-A686-45CF-B407-8D96CADE53B5}">
      <dgm:prSet phldrT="[Text]" custT="1"/>
      <dgm:spPr/>
      <dgm:t>
        <a:bodyPr/>
        <a:lstStyle/>
        <a:p>
          <a:pPr algn="ctr"/>
          <a:r>
            <a:rPr lang="en-US" sz="1800" dirty="0"/>
            <a:t>Future scope of study</a:t>
          </a:r>
          <a:endParaRPr lang="en-US" sz="1800" b="1" dirty="0">
            <a:latin typeface="+mj-lt"/>
            <a:cs typeface="Calibri" panose="020F0502020204030204" pitchFamily="34" charset="0"/>
          </a:endParaRPr>
        </a:p>
      </dgm:t>
    </dgm:pt>
    <dgm:pt modelId="{EF363B29-1B49-447A-A6FB-859909763010}" type="parTrans" cxnId="{0EEA44ED-0FB3-4795-AAEA-CEFA693BBCA2}">
      <dgm:prSet/>
      <dgm:spPr/>
      <dgm:t>
        <a:bodyPr/>
        <a:lstStyle/>
        <a:p>
          <a:endParaRPr lang="en-US"/>
        </a:p>
      </dgm:t>
    </dgm:pt>
    <dgm:pt modelId="{A6A24674-4DD8-452B-B095-868247AE6FFB}" type="sibTrans" cxnId="{0EEA44ED-0FB3-4795-AAEA-CEFA693BBCA2}">
      <dgm:prSet/>
      <dgm:spPr/>
      <dgm:t>
        <a:bodyPr/>
        <a:lstStyle/>
        <a:p>
          <a:endParaRPr lang="en-US"/>
        </a:p>
      </dgm:t>
    </dgm:pt>
    <dgm:pt modelId="{0FFEA6C6-E9DC-4224-B25B-379A438C0281}">
      <dgm:prSet phldrT="[Text]" custT="1"/>
      <dgm:spPr/>
      <dgm:t>
        <a:bodyPr/>
        <a:lstStyle/>
        <a:p>
          <a:pPr algn="ctr"/>
          <a:r>
            <a:rPr lang="en-US" sz="1800" b="1" dirty="0"/>
            <a:t>Business</a:t>
          </a:r>
          <a:r>
            <a:rPr lang="en-US" sz="1800" dirty="0"/>
            <a:t> Understanding</a:t>
          </a:r>
          <a:endParaRPr lang="en-US" sz="1800" b="1" dirty="0">
            <a:latin typeface="+mj-lt"/>
            <a:cs typeface="Calibri" panose="020F0502020204030204" pitchFamily="34" charset="0"/>
          </a:endParaRPr>
        </a:p>
      </dgm:t>
    </dgm:pt>
    <dgm:pt modelId="{F7ED1E34-D09A-4A22-A08C-88EED2EB3BEE}" type="parTrans" cxnId="{AE34E554-3D19-4E7D-B2BD-F02D99736FC0}">
      <dgm:prSet/>
      <dgm:spPr/>
      <dgm:t>
        <a:bodyPr/>
        <a:lstStyle/>
        <a:p>
          <a:endParaRPr lang="en-US"/>
        </a:p>
      </dgm:t>
    </dgm:pt>
    <dgm:pt modelId="{E1C159E8-C507-4768-90EB-FE7157AF9EDC}" type="sibTrans" cxnId="{AE34E554-3D19-4E7D-B2BD-F02D99736FC0}">
      <dgm:prSet/>
      <dgm:spPr/>
      <dgm:t>
        <a:bodyPr/>
        <a:lstStyle/>
        <a:p>
          <a:endParaRPr lang="en-US"/>
        </a:p>
      </dgm:t>
    </dgm:pt>
    <dgm:pt modelId="{05C86E49-92C2-44B3-B209-F15FC879BED6}">
      <dgm:prSet phldrT="[Text]" custT="1"/>
      <dgm:spPr/>
      <dgm:t>
        <a:bodyPr/>
        <a:lstStyle/>
        <a:p>
          <a:pPr algn="ctr"/>
          <a:r>
            <a:rPr lang="en-US" sz="1800" dirty="0"/>
            <a:t>Data </a:t>
          </a:r>
          <a:r>
            <a:rPr lang="en-US" sz="1800" b="1" dirty="0"/>
            <a:t>preparation</a:t>
          </a:r>
          <a:endParaRPr lang="en-US" sz="1800" b="1" dirty="0">
            <a:latin typeface="+mj-lt"/>
            <a:cs typeface="Calibri" panose="020F0502020204030204" pitchFamily="34" charset="0"/>
          </a:endParaRPr>
        </a:p>
      </dgm:t>
    </dgm:pt>
    <dgm:pt modelId="{51CEDA50-2B9E-465E-BC25-80DFDB15C746}" type="parTrans" cxnId="{5A4D676C-EB2E-457B-A66C-AB236A461940}">
      <dgm:prSet/>
      <dgm:spPr/>
      <dgm:t>
        <a:bodyPr/>
        <a:lstStyle/>
        <a:p>
          <a:endParaRPr lang="en-US"/>
        </a:p>
      </dgm:t>
    </dgm:pt>
    <dgm:pt modelId="{395928EA-5117-47A5-A543-267C6FA065C8}" type="sibTrans" cxnId="{5A4D676C-EB2E-457B-A66C-AB236A461940}">
      <dgm:prSet/>
      <dgm:spPr/>
      <dgm:t>
        <a:bodyPr/>
        <a:lstStyle/>
        <a:p>
          <a:endParaRPr lang="en-US"/>
        </a:p>
      </dgm:t>
    </dgm:pt>
    <dgm:pt modelId="{0639EE4C-5273-44CB-A5FF-C1E117002CFB}">
      <dgm:prSet phldrT="[Text]" custT="1"/>
      <dgm:spPr/>
      <dgm:t>
        <a:bodyPr/>
        <a:lstStyle/>
        <a:p>
          <a:pPr algn="ctr"/>
          <a:r>
            <a:rPr lang="en-US" sz="1800" b="1" dirty="0">
              <a:latin typeface="+mj-lt"/>
              <a:cs typeface="Calibri" panose="020F0502020204030204" pitchFamily="34" charset="0"/>
            </a:rPr>
            <a:t>Analysis</a:t>
          </a:r>
        </a:p>
      </dgm:t>
    </dgm:pt>
    <dgm:pt modelId="{E43C48CE-40CE-4E25-A7B1-205B048618E8}" type="parTrans" cxnId="{C2E7BDB1-E533-4413-BC05-340C690AED8A}">
      <dgm:prSet/>
      <dgm:spPr/>
      <dgm:t>
        <a:bodyPr/>
        <a:lstStyle/>
        <a:p>
          <a:endParaRPr lang="en-US"/>
        </a:p>
      </dgm:t>
    </dgm:pt>
    <dgm:pt modelId="{4418C2B8-EC87-4AED-808D-D7392867DA8F}" type="sibTrans" cxnId="{C2E7BDB1-E533-4413-BC05-340C690AED8A}">
      <dgm:prSet/>
      <dgm:spPr/>
      <dgm:t>
        <a:bodyPr/>
        <a:lstStyle/>
        <a:p>
          <a:endParaRPr lang="en-US"/>
        </a:p>
      </dgm:t>
    </dgm:pt>
    <dgm:pt modelId="{066A35BE-DEF8-4601-BEBB-438901C47469}">
      <dgm:prSet phldrT="[Text]" custT="1"/>
      <dgm:spPr/>
      <dgm:t>
        <a:bodyPr/>
        <a:lstStyle/>
        <a:p>
          <a:pPr algn="ctr"/>
          <a:r>
            <a:rPr lang="en-US" sz="1800" b="1" dirty="0">
              <a:latin typeface="+mj-lt"/>
              <a:cs typeface="Calibri" panose="020F0502020204030204" pitchFamily="34" charset="0"/>
            </a:rPr>
            <a:t>SWOT</a:t>
          </a:r>
        </a:p>
      </dgm:t>
    </dgm:pt>
    <dgm:pt modelId="{0190A058-B068-4907-9971-CC79763A91FE}" type="parTrans" cxnId="{FE6B2B0F-F366-47D3-BA8C-22A4AA1DEE6A}">
      <dgm:prSet/>
      <dgm:spPr/>
      <dgm:t>
        <a:bodyPr/>
        <a:lstStyle/>
        <a:p>
          <a:endParaRPr lang="en-US"/>
        </a:p>
      </dgm:t>
    </dgm:pt>
    <dgm:pt modelId="{96A8B644-0D42-47E1-85E6-08C12D514BB4}" type="sibTrans" cxnId="{FE6B2B0F-F366-47D3-BA8C-22A4AA1DEE6A}">
      <dgm:prSet/>
      <dgm:spPr/>
      <dgm:t>
        <a:bodyPr/>
        <a:lstStyle/>
        <a:p>
          <a:endParaRPr lang="en-US"/>
        </a:p>
      </dgm:t>
    </dgm:pt>
    <dgm:pt modelId="{7E3A0828-AA61-4660-8941-C7DA9AC4DDCE}">
      <dgm:prSet phldrT="[Text]" custT="1"/>
      <dgm:spPr/>
      <dgm:t>
        <a:bodyPr/>
        <a:lstStyle/>
        <a:p>
          <a:pPr algn="ctr"/>
          <a:r>
            <a:rPr lang="en-US" sz="1800" b="1" dirty="0">
              <a:latin typeface="+mj-lt"/>
              <a:cs typeface="Calibri" panose="020F0502020204030204" pitchFamily="34" charset="0"/>
            </a:rPr>
            <a:t>Recommendation</a:t>
          </a:r>
        </a:p>
      </dgm:t>
    </dgm:pt>
    <dgm:pt modelId="{FAD491B5-4A45-4E27-A38B-43D762F4425F}" type="parTrans" cxnId="{E57DC19D-6A0E-49A2-95F4-0B1185E26BE6}">
      <dgm:prSet/>
      <dgm:spPr/>
      <dgm:t>
        <a:bodyPr/>
        <a:lstStyle/>
        <a:p>
          <a:endParaRPr lang="en-US"/>
        </a:p>
      </dgm:t>
    </dgm:pt>
    <dgm:pt modelId="{8589C4DC-9251-4004-B42B-5BC936FCD5CF}" type="sibTrans" cxnId="{E57DC19D-6A0E-49A2-95F4-0B1185E26BE6}">
      <dgm:prSet/>
      <dgm:spPr/>
      <dgm:t>
        <a:bodyPr/>
        <a:lstStyle/>
        <a:p>
          <a:endParaRPr lang="en-US"/>
        </a:p>
      </dgm:t>
    </dgm:pt>
    <dgm:pt modelId="{9E380FE0-6596-48D8-A03A-373794400DE1}" type="pres">
      <dgm:prSet presAssocID="{ACE1CFD4-F492-4FEB-9574-12918BBB59F7}" presName="linear" presStyleCnt="0">
        <dgm:presLayoutVars>
          <dgm:animLvl val="lvl"/>
          <dgm:resizeHandles val="exact"/>
        </dgm:presLayoutVars>
      </dgm:prSet>
      <dgm:spPr/>
    </dgm:pt>
    <dgm:pt modelId="{D354EA2E-81A6-402E-8CE0-EDEE11EAFA8C}" type="pres">
      <dgm:prSet presAssocID="{607BB9DE-84C6-4CF7-9911-01022EB5D055}" presName="parentText" presStyleLbl="node1" presStyleIdx="0" presStyleCnt="12">
        <dgm:presLayoutVars>
          <dgm:chMax val="0"/>
          <dgm:bulletEnabled val="1"/>
        </dgm:presLayoutVars>
      </dgm:prSet>
      <dgm:spPr/>
    </dgm:pt>
    <dgm:pt modelId="{473D69F0-B574-430C-885D-0671552B5469}" type="pres">
      <dgm:prSet presAssocID="{8464A8D0-F1AB-4F91-9647-54B0DB97DB79}" presName="spacer" presStyleCnt="0"/>
      <dgm:spPr/>
    </dgm:pt>
    <dgm:pt modelId="{2D44D551-4905-4D31-A802-9F7E990E312C}" type="pres">
      <dgm:prSet presAssocID="{D5932016-5ED8-48A9-90F0-69D1A14C9E52}" presName="parentText" presStyleLbl="node1" presStyleIdx="1" presStyleCnt="12">
        <dgm:presLayoutVars>
          <dgm:chMax val="0"/>
          <dgm:bulletEnabled val="1"/>
        </dgm:presLayoutVars>
      </dgm:prSet>
      <dgm:spPr/>
    </dgm:pt>
    <dgm:pt modelId="{A3933E2B-CF27-4AC4-B11E-12FE79C3AC2A}" type="pres">
      <dgm:prSet presAssocID="{3A7FB910-9AF8-452A-8928-AFB2C373D241}" presName="spacer" presStyleCnt="0"/>
      <dgm:spPr/>
    </dgm:pt>
    <dgm:pt modelId="{2D9960D1-5A91-4CEE-ABFC-F4698F78D147}" type="pres">
      <dgm:prSet presAssocID="{E21F28DF-0F27-478B-A2B1-4CF11B2651B9}" presName="parentText" presStyleLbl="node1" presStyleIdx="2" presStyleCnt="12" custLinFactNeighborX="1634">
        <dgm:presLayoutVars>
          <dgm:chMax val="0"/>
          <dgm:bulletEnabled val="1"/>
        </dgm:presLayoutVars>
      </dgm:prSet>
      <dgm:spPr/>
    </dgm:pt>
    <dgm:pt modelId="{10BCB0A8-0AD2-4E64-B0D4-7E0BEBE8F9DA}" type="pres">
      <dgm:prSet presAssocID="{D698D4C3-6D1D-49B2-8796-20C51C4DAF90}" presName="spacer" presStyleCnt="0"/>
      <dgm:spPr/>
    </dgm:pt>
    <dgm:pt modelId="{F44F2C96-82B7-457A-8762-F4CCF42030C1}" type="pres">
      <dgm:prSet presAssocID="{B1DC72E1-6CD2-4578-A4BD-4BFABF326062}" presName="parentText" presStyleLbl="node1" presStyleIdx="3" presStyleCnt="12">
        <dgm:presLayoutVars>
          <dgm:chMax val="0"/>
          <dgm:bulletEnabled val="1"/>
        </dgm:presLayoutVars>
      </dgm:prSet>
      <dgm:spPr/>
    </dgm:pt>
    <dgm:pt modelId="{5A9F85C8-17BB-4010-B552-3CCD6BDCA9DB}" type="pres">
      <dgm:prSet presAssocID="{1EE436FC-4B39-4F2F-AE57-FB952B91F4D5}" presName="spacer" presStyleCnt="0"/>
      <dgm:spPr/>
    </dgm:pt>
    <dgm:pt modelId="{49B54C89-6F50-4DA0-8981-DBDA07810AC2}" type="pres">
      <dgm:prSet presAssocID="{08667E37-736E-4A37-AC82-8F5D955186BA}" presName="parentText" presStyleLbl="node1" presStyleIdx="4" presStyleCnt="12">
        <dgm:presLayoutVars>
          <dgm:chMax val="0"/>
          <dgm:bulletEnabled val="1"/>
        </dgm:presLayoutVars>
      </dgm:prSet>
      <dgm:spPr/>
    </dgm:pt>
    <dgm:pt modelId="{7DAD00E1-D6F1-4804-8120-6A91369F57E0}" type="pres">
      <dgm:prSet presAssocID="{5D7E548F-1271-4ECC-8A7D-32F4E668C603}" presName="spacer" presStyleCnt="0"/>
      <dgm:spPr/>
    </dgm:pt>
    <dgm:pt modelId="{64FE7232-D97A-43DA-B8E5-FB231D2E3CFC}" type="pres">
      <dgm:prSet presAssocID="{FB93ADDB-A686-45CF-B407-8D96CADE53B5}" presName="parentText" presStyleLbl="node1" presStyleIdx="5" presStyleCnt="12">
        <dgm:presLayoutVars>
          <dgm:chMax val="0"/>
          <dgm:bulletEnabled val="1"/>
        </dgm:presLayoutVars>
      </dgm:prSet>
      <dgm:spPr/>
    </dgm:pt>
    <dgm:pt modelId="{A6A33E99-3A6C-42EE-B290-6EEEAD3A0AAC}" type="pres">
      <dgm:prSet presAssocID="{A6A24674-4DD8-452B-B095-868247AE6FFB}" presName="spacer" presStyleCnt="0"/>
      <dgm:spPr/>
    </dgm:pt>
    <dgm:pt modelId="{292F8041-6F1B-49BF-A0FA-511BD4BEDCB0}" type="pres">
      <dgm:prSet presAssocID="{0FFEA6C6-E9DC-4224-B25B-379A438C0281}" presName="parentText" presStyleLbl="node1" presStyleIdx="6" presStyleCnt="12">
        <dgm:presLayoutVars>
          <dgm:chMax val="0"/>
          <dgm:bulletEnabled val="1"/>
        </dgm:presLayoutVars>
      </dgm:prSet>
      <dgm:spPr/>
    </dgm:pt>
    <dgm:pt modelId="{EB469D40-8BB4-4E52-9C32-7B3ED301BDE0}" type="pres">
      <dgm:prSet presAssocID="{E1C159E8-C507-4768-90EB-FE7157AF9EDC}" presName="spacer" presStyleCnt="0"/>
      <dgm:spPr/>
    </dgm:pt>
    <dgm:pt modelId="{BA2175AF-4A59-4E86-8A3F-38C18221AD0C}" type="pres">
      <dgm:prSet presAssocID="{05C86E49-92C2-44B3-B209-F15FC879BED6}" presName="parentText" presStyleLbl="node1" presStyleIdx="7" presStyleCnt="12">
        <dgm:presLayoutVars>
          <dgm:chMax val="0"/>
          <dgm:bulletEnabled val="1"/>
        </dgm:presLayoutVars>
      </dgm:prSet>
      <dgm:spPr/>
    </dgm:pt>
    <dgm:pt modelId="{106384B7-98ED-43C7-9F15-7772AF3306F5}" type="pres">
      <dgm:prSet presAssocID="{395928EA-5117-47A5-A543-267C6FA065C8}" presName="spacer" presStyleCnt="0"/>
      <dgm:spPr/>
    </dgm:pt>
    <dgm:pt modelId="{52835B19-163E-4D88-B90A-74EB676631A3}" type="pres">
      <dgm:prSet presAssocID="{0639EE4C-5273-44CB-A5FF-C1E117002CFB}" presName="parentText" presStyleLbl="node1" presStyleIdx="8" presStyleCnt="12">
        <dgm:presLayoutVars>
          <dgm:chMax val="0"/>
          <dgm:bulletEnabled val="1"/>
        </dgm:presLayoutVars>
      </dgm:prSet>
      <dgm:spPr/>
    </dgm:pt>
    <dgm:pt modelId="{A1222F55-5E82-4A76-B84A-C761D67902D6}" type="pres">
      <dgm:prSet presAssocID="{4418C2B8-EC87-4AED-808D-D7392867DA8F}" presName="spacer" presStyleCnt="0"/>
      <dgm:spPr/>
    </dgm:pt>
    <dgm:pt modelId="{F3EE92ED-42D8-49CA-8665-86DD00273A01}" type="pres">
      <dgm:prSet presAssocID="{066A35BE-DEF8-4601-BEBB-438901C47469}" presName="parentText" presStyleLbl="node1" presStyleIdx="9" presStyleCnt="12">
        <dgm:presLayoutVars>
          <dgm:chMax val="0"/>
          <dgm:bulletEnabled val="1"/>
        </dgm:presLayoutVars>
      </dgm:prSet>
      <dgm:spPr/>
    </dgm:pt>
    <dgm:pt modelId="{69A0C444-B220-4AD7-896E-4F37EDC2F226}" type="pres">
      <dgm:prSet presAssocID="{96A8B644-0D42-47E1-85E6-08C12D514BB4}" presName="spacer" presStyleCnt="0"/>
      <dgm:spPr/>
    </dgm:pt>
    <dgm:pt modelId="{B363C367-F33B-4C5C-897E-5419D9B991CB}" type="pres">
      <dgm:prSet presAssocID="{7E3A0828-AA61-4660-8941-C7DA9AC4DDCE}" presName="parentText" presStyleLbl="node1" presStyleIdx="10" presStyleCnt="12">
        <dgm:presLayoutVars>
          <dgm:chMax val="0"/>
          <dgm:bulletEnabled val="1"/>
        </dgm:presLayoutVars>
      </dgm:prSet>
      <dgm:spPr/>
    </dgm:pt>
    <dgm:pt modelId="{C82401F5-FDD3-40E7-8926-969BDFB14224}" type="pres">
      <dgm:prSet presAssocID="{8589C4DC-9251-4004-B42B-5BC936FCD5CF}" presName="spacer" presStyleCnt="0"/>
      <dgm:spPr/>
    </dgm:pt>
    <dgm:pt modelId="{168937E3-7827-47EE-BB0E-0F79BB9F0EE8}" type="pres">
      <dgm:prSet presAssocID="{AA6ADA7B-7B6A-498E-B61C-D3B70A523DD3}" presName="parentText" presStyleLbl="node1" presStyleIdx="11" presStyleCnt="12">
        <dgm:presLayoutVars>
          <dgm:chMax val="0"/>
          <dgm:bulletEnabled val="1"/>
        </dgm:presLayoutVars>
      </dgm:prSet>
      <dgm:spPr/>
    </dgm:pt>
  </dgm:ptLst>
  <dgm:cxnLst>
    <dgm:cxn modelId="{4D7D9100-FC32-4115-B18B-10AB6A0A5547}" type="presOf" srcId="{0639EE4C-5273-44CB-A5FF-C1E117002CFB}" destId="{52835B19-163E-4D88-B90A-74EB676631A3}" srcOrd="0" destOrd="0" presId="urn:microsoft.com/office/officeart/2005/8/layout/vList2"/>
    <dgm:cxn modelId="{5AC01101-8895-4709-BBB7-B968E6091AE2}" type="presOf" srcId="{AA6ADA7B-7B6A-498E-B61C-D3B70A523DD3}" destId="{168937E3-7827-47EE-BB0E-0F79BB9F0EE8}" srcOrd="0" destOrd="0" presId="urn:microsoft.com/office/officeart/2005/8/layout/vList2"/>
    <dgm:cxn modelId="{6211680C-3608-4443-82F9-AAE51584CBA0}" type="presOf" srcId="{D5932016-5ED8-48A9-90F0-69D1A14C9E52}" destId="{2D44D551-4905-4D31-A802-9F7E990E312C}" srcOrd="0" destOrd="0" presId="urn:microsoft.com/office/officeart/2005/8/layout/vList2"/>
    <dgm:cxn modelId="{FE6B2B0F-F366-47D3-BA8C-22A4AA1DEE6A}" srcId="{ACE1CFD4-F492-4FEB-9574-12918BBB59F7}" destId="{066A35BE-DEF8-4601-BEBB-438901C47469}" srcOrd="9" destOrd="0" parTransId="{0190A058-B068-4907-9971-CC79763A91FE}" sibTransId="{96A8B644-0D42-47E1-85E6-08C12D514BB4}"/>
    <dgm:cxn modelId="{DADBCB16-DCD9-4576-A022-7AF85AF05382}" type="presOf" srcId="{0FFEA6C6-E9DC-4224-B25B-379A438C0281}" destId="{292F8041-6F1B-49BF-A0FA-511BD4BEDCB0}" srcOrd="0" destOrd="0" presId="urn:microsoft.com/office/officeart/2005/8/layout/vList2"/>
    <dgm:cxn modelId="{CA11FA17-456B-4FF2-B4FD-78A40F1290AF}" srcId="{ACE1CFD4-F492-4FEB-9574-12918BBB59F7}" destId="{B1DC72E1-6CD2-4578-A4BD-4BFABF326062}" srcOrd="3" destOrd="0" parTransId="{D5EEFF06-5B74-433B-B7FB-02E7146F81C6}" sibTransId="{1EE436FC-4B39-4F2F-AE57-FB952B91F4D5}"/>
    <dgm:cxn modelId="{6E895564-C924-4EEA-AEA1-145F68F98A79}" type="presOf" srcId="{ACE1CFD4-F492-4FEB-9574-12918BBB59F7}" destId="{9E380FE0-6596-48D8-A03A-373794400DE1}" srcOrd="0" destOrd="0" presId="urn:microsoft.com/office/officeart/2005/8/layout/vList2"/>
    <dgm:cxn modelId="{6E68A747-0A6F-4B07-B03B-955DA7C25C6C}" srcId="{ACE1CFD4-F492-4FEB-9574-12918BBB59F7}" destId="{08667E37-736E-4A37-AC82-8F5D955186BA}" srcOrd="4" destOrd="0" parTransId="{361F8384-C54D-4CD4-A7FD-22A53F77109D}" sibTransId="{5D7E548F-1271-4ECC-8A7D-32F4E668C603}"/>
    <dgm:cxn modelId="{5A4D676C-EB2E-457B-A66C-AB236A461940}" srcId="{ACE1CFD4-F492-4FEB-9574-12918BBB59F7}" destId="{05C86E49-92C2-44B3-B209-F15FC879BED6}" srcOrd="7" destOrd="0" parTransId="{51CEDA50-2B9E-465E-BC25-80DFDB15C746}" sibTransId="{395928EA-5117-47A5-A543-267C6FA065C8}"/>
    <dgm:cxn modelId="{41254C74-651F-42CE-A808-85F05B5517C3}" type="presOf" srcId="{7E3A0828-AA61-4660-8941-C7DA9AC4DDCE}" destId="{B363C367-F33B-4C5C-897E-5419D9B991CB}" srcOrd="0" destOrd="0" presId="urn:microsoft.com/office/officeart/2005/8/layout/vList2"/>
    <dgm:cxn modelId="{AE34E554-3D19-4E7D-B2BD-F02D99736FC0}" srcId="{ACE1CFD4-F492-4FEB-9574-12918BBB59F7}" destId="{0FFEA6C6-E9DC-4224-B25B-379A438C0281}" srcOrd="6" destOrd="0" parTransId="{F7ED1E34-D09A-4A22-A08C-88EED2EB3BEE}" sibTransId="{E1C159E8-C507-4768-90EB-FE7157AF9EDC}"/>
    <dgm:cxn modelId="{28DBB658-6156-4E44-8A84-A07A4148307F}" type="presOf" srcId="{B1DC72E1-6CD2-4578-A4BD-4BFABF326062}" destId="{F44F2C96-82B7-457A-8762-F4CCF42030C1}" srcOrd="0" destOrd="0" presId="urn:microsoft.com/office/officeart/2005/8/layout/vList2"/>
    <dgm:cxn modelId="{067F085A-6E48-4523-9047-F14EBDC50F1C}" srcId="{ACE1CFD4-F492-4FEB-9574-12918BBB59F7}" destId="{D5932016-5ED8-48A9-90F0-69D1A14C9E52}" srcOrd="1" destOrd="0" parTransId="{2B80A916-3FCC-42C0-84C8-6F14B681C487}" sibTransId="{3A7FB910-9AF8-452A-8928-AFB2C373D241}"/>
    <dgm:cxn modelId="{3C09C17F-3BC6-4776-8C36-275B49B548BB}" srcId="{ACE1CFD4-F492-4FEB-9574-12918BBB59F7}" destId="{AA6ADA7B-7B6A-498E-B61C-D3B70A523DD3}" srcOrd="11" destOrd="0" parTransId="{E8852676-F30C-40C2-9174-E4084DF32243}" sibTransId="{70ABCBA4-8E18-4177-800B-823EBAF90497}"/>
    <dgm:cxn modelId="{70994099-5A7E-4D4B-A694-3452A45BDFAF}" type="presOf" srcId="{607BB9DE-84C6-4CF7-9911-01022EB5D055}" destId="{D354EA2E-81A6-402E-8CE0-EDEE11EAFA8C}" srcOrd="0" destOrd="0" presId="urn:microsoft.com/office/officeart/2005/8/layout/vList2"/>
    <dgm:cxn modelId="{7722549C-F979-4440-9893-D89710D3C66D}" type="presOf" srcId="{066A35BE-DEF8-4601-BEBB-438901C47469}" destId="{F3EE92ED-42D8-49CA-8665-86DD00273A01}" srcOrd="0" destOrd="0" presId="urn:microsoft.com/office/officeart/2005/8/layout/vList2"/>
    <dgm:cxn modelId="{E57DC19D-6A0E-49A2-95F4-0B1185E26BE6}" srcId="{ACE1CFD4-F492-4FEB-9574-12918BBB59F7}" destId="{7E3A0828-AA61-4660-8941-C7DA9AC4DDCE}" srcOrd="10" destOrd="0" parTransId="{FAD491B5-4A45-4E27-A38B-43D762F4425F}" sibTransId="{8589C4DC-9251-4004-B42B-5BC936FCD5CF}"/>
    <dgm:cxn modelId="{491610A9-DD00-4F65-AEF8-DA443142A5E2}" srcId="{ACE1CFD4-F492-4FEB-9574-12918BBB59F7}" destId="{607BB9DE-84C6-4CF7-9911-01022EB5D055}" srcOrd="0" destOrd="0" parTransId="{6C1E6F23-3E34-4879-81DA-F1F94C3889B4}" sibTransId="{8464A8D0-F1AB-4F91-9647-54B0DB97DB79}"/>
    <dgm:cxn modelId="{C2E7BDB1-E533-4413-BC05-340C690AED8A}" srcId="{ACE1CFD4-F492-4FEB-9574-12918BBB59F7}" destId="{0639EE4C-5273-44CB-A5FF-C1E117002CFB}" srcOrd="8" destOrd="0" parTransId="{E43C48CE-40CE-4E25-A7B1-205B048618E8}" sibTransId="{4418C2B8-EC87-4AED-808D-D7392867DA8F}"/>
    <dgm:cxn modelId="{55BFFDB4-9FC4-4073-8D5D-3B5EE95417E2}" type="presOf" srcId="{05C86E49-92C2-44B3-B209-F15FC879BED6}" destId="{BA2175AF-4A59-4E86-8A3F-38C18221AD0C}" srcOrd="0" destOrd="0" presId="urn:microsoft.com/office/officeart/2005/8/layout/vList2"/>
    <dgm:cxn modelId="{2C5FEABB-0DB5-4F56-9B3F-EBC8665309D8}" type="presOf" srcId="{FB93ADDB-A686-45CF-B407-8D96CADE53B5}" destId="{64FE7232-D97A-43DA-B8E5-FB231D2E3CFC}" srcOrd="0" destOrd="0" presId="urn:microsoft.com/office/officeart/2005/8/layout/vList2"/>
    <dgm:cxn modelId="{E307AEC0-E62E-4D2A-B737-6DBA45F76F27}" type="presOf" srcId="{08667E37-736E-4A37-AC82-8F5D955186BA}" destId="{49B54C89-6F50-4DA0-8981-DBDA07810AC2}" srcOrd="0" destOrd="0" presId="urn:microsoft.com/office/officeart/2005/8/layout/vList2"/>
    <dgm:cxn modelId="{21743ACD-88AD-45EC-B802-B79D2C1C06CE}" srcId="{ACE1CFD4-F492-4FEB-9574-12918BBB59F7}" destId="{E21F28DF-0F27-478B-A2B1-4CF11B2651B9}" srcOrd="2" destOrd="0" parTransId="{E40B0BA9-2D37-4937-BD46-F553DEC2BC87}" sibTransId="{D698D4C3-6D1D-49B2-8796-20C51C4DAF90}"/>
    <dgm:cxn modelId="{BA3FDDD3-DDA9-48EA-993A-E552B8FC2B71}" type="presOf" srcId="{E21F28DF-0F27-478B-A2B1-4CF11B2651B9}" destId="{2D9960D1-5A91-4CEE-ABFC-F4698F78D147}" srcOrd="0" destOrd="0" presId="urn:microsoft.com/office/officeart/2005/8/layout/vList2"/>
    <dgm:cxn modelId="{0EEA44ED-0FB3-4795-AAEA-CEFA693BBCA2}" srcId="{ACE1CFD4-F492-4FEB-9574-12918BBB59F7}" destId="{FB93ADDB-A686-45CF-B407-8D96CADE53B5}" srcOrd="5" destOrd="0" parTransId="{EF363B29-1B49-447A-A6FB-859909763010}" sibTransId="{A6A24674-4DD8-452B-B095-868247AE6FFB}"/>
    <dgm:cxn modelId="{C90002FC-1C0B-4562-8362-2A47ECF4EBFA}" type="presParOf" srcId="{9E380FE0-6596-48D8-A03A-373794400DE1}" destId="{D354EA2E-81A6-402E-8CE0-EDEE11EAFA8C}" srcOrd="0" destOrd="0" presId="urn:microsoft.com/office/officeart/2005/8/layout/vList2"/>
    <dgm:cxn modelId="{880B9B7C-134E-46EB-8D11-B7CBC6C0D773}" type="presParOf" srcId="{9E380FE0-6596-48D8-A03A-373794400DE1}" destId="{473D69F0-B574-430C-885D-0671552B5469}" srcOrd="1" destOrd="0" presId="urn:microsoft.com/office/officeart/2005/8/layout/vList2"/>
    <dgm:cxn modelId="{4F6262D4-1E3E-4DAB-99DD-2883C7EB7DBA}" type="presParOf" srcId="{9E380FE0-6596-48D8-A03A-373794400DE1}" destId="{2D44D551-4905-4D31-A802-9F7E990E312C}" srcOrd="2" destOrd="0" presId="urn:microsoft.com/office/officeart/2005/8/layout/vList2"/>
    <dgm:cxn modelId="{EA606E7B-6E02-4C0B-9159-38D3CBE0371D}" type="presParOf" srcId="{9E380FE0-6596-48D8-A03A-373794400DE1}" destId="{A3933E2B-CF27-4AC4-B11E-12FE79C3AC2A}" srcOrd="3" destOrd="0" presId="urn:microsoft.com/office/officeart/2005/8/layout/vList2"/>
    <dgm:cxn modelId="{39EF82F6-97CD-475A-AE76-E6B5184CFFA7}" type="presParOf" srcId="{9E380FE0-6596-48D8-A03A-373794400DE1}" destId="{2D9960D1-5A91-4CEE-ABFC-F4698F78D147}" srcOrd="4" destOrd="0" presId="urn:microsoft.com/office/officeart/2005/8/layout/vList2"/>
    <dgm:cxn modelId="{6FEB28F5-D86D-4AE8-99A9-6E03A5BD3FA2}" type="presParOf" srcId="{9E380FE0-6596-48D8-A03A-373794400DE1}" destId="{10BCB0A8-0AD2-4E64-B0D4-7E0BEBE8F9DA}" srcOrd="5" destOrd="0" presId="urn:microsoft.com/office/officeart/2005/8/layout/vList2"/>
    <dgm:cxn modelId="{1E618855-CDBD-4745-99E0-8EAD76ECD744}" type="presParOf" srcId="{9E380FE0-6596-48D8-A03A-373794400DE1}" destId="{F44F2C96-82B7-457A-8762-F4CCF42030C1}" srcOrd="6" destOrd="0" presId="urn:microsoft.com/office/officeart/2005/8/layout/vList2"/>
    <dgm:cxn modelId="{0E890B45-856C-4507-8009-13BB2B4DF1C9}" type="presParOf" srcId="{9E380FE0-6596-48D8-A03A-373794400DE1}" destId="{5A9F85C8-17BB-4010-B552-3CCD6BDCA9DB}" srcOrd="7" destOrd="0" presId="urn:microsoft.com/office/officeart/2005/8/layout/vList2"/>
    <dgm:cxn modelId="{B3143EEA-E6ED-47E8-BE9E-EFA95907FAB5}" type="presParOf" srcId="{9E380FE0-6596-48D8-A03A-373794400DE1}" destId="{49B54C89-6F50-4DA0-8981-DBDA07810AC2}" srcOrd="8" destOrd="0" presId="urn:microsoft.com/office/officeart/2005/8/layout/vList2"/>
    <dgm:cxn modelId="{3B882891-06D2-486F-8F38-AD6E00063559}" type="presParOf" srcId="{9E380FE0-6596-48D8-A03A-373794400DE1}" destId="{7DAD00E1-D6F1-4804-8120-6A91369F57E0}" srcOrd="9" destOrd="0" presId="urn:microsoft.com/office/officeart/2005/8/layout/vList2"/>
    <dgm:cxn modelId="{562F5C2F-392A-4B5D-874B-C11606CAE7CA}" type="presParOf" srcId="{9E380FE0-6596-48D8-A03A-373794400DE1}" destId="{64FE7232-D97A-43DA-B8E5-FB231D2E3CFC}" srcOrd="10" destOrd="0" presId="urn:microsoft.com/office/officeart/2005/8/layout/vList2"/>
    <dgm:cxn modelId="{57E12E38-925A-4F27-A003-535A3161B1B4}" type="presParOf" srcId="{9E380FE0-6596-48D8-A03A-373794400DE1}" destId="{A6A33E99-3A6C-42EE-B290-6EEEAD3A0AAC}" srcOrd="11" destOrd="0" presId="urn:microsoft.com/office/officeart/2005/8/layout/vList2"/>
    <dgm:cxn modelId="{C5E9AC7E-E87E-466B-B38D-9F64384652F0}" type="presParOf" srcId="{9E380FE0-6596-48D8-A03A-373794400DE1}" destId="{292F8041-6F1B-49BF-A0FA-511BD4BEDCB0}" srcOrd="12" destOrd="0" presId="urn:microsoft.com/office/officeart/2005/8/layout/vList2"/>
    <dgm:cxn modelId="{02ED929E-414B-4E7A-9ADA-1995B5413BDD}" type="presParOf" srcId="{9E380FE0-6596-48D8-A03A-373794400DE1}" destId="{EB469D40-8BB4-4E52-9C32-7B3ED301BDE0}" srcOrd="13" destOrd="0" presId="urn:microsoft.com/office/officeart/2005/8/layout/vList2"/>
    <dgm:cxn modelId="{B6288611-AD85-490D-BA95-3AF2FAA771D5}" type="presParOf" srcId="{9E380FE0-6596-48D8-A03A-373794400DE1}" destId="{BA2175AF-4A59-4E86-8A3F-38C18221AD0C}" srcOrd="14" destOrd="0" presId="urn:microsoft.com/office/officeart/2005/8/layout/vList2"/>
    <dgm:cxn modelId="{6FCE6607-26C8-4F30-B049-167CAC7A6B1D}" type="presParOf" srcId="{9E380FE0-6596-48D8-A03A-373794400DE1}" destId="{106384B7-98ED-43C7-9F15-7772AF3306F5}" srcOrd="15" destOrd="0" presId="urn:microsoft.com/office/officeart/2005/8/layout/vList2"/>
    <dgm:cxn modelId="{E32422F2-5B91-4619-8266-7EAFF3B66781}" type="presParOf" srcId="{9E380FE0-6596-48D8-A03A-373794400DE1}" destId="{52835B19-163E-4D88-B90A-74EB676631A3}" srcOrd="16" destOrd="0" presId="urn:microsoft.com/office/officeart/2005/8/layout/vList2"/>
    <dgm:cxn modelId="{7C82ACCF-ED2D-42F0-ABBE-829E6537082A}" type="presParOf" srcId="{9E380FE0-6596-48D8-A03A-373794400DE1}" destId="{A1222F55-5E82-4A76-B84A-C761D67902D6}" srcOrd="17" destOrd="0" presId="urn:microsoft.com/office/officeart/2005/8/layout/vList2"/>
    <dgm:cxn modelId="{03ACCB08-AF1B-4523-AB78-DEF96900D2E9}" type="presParOf" srcId="{9E380FE0-6596-48D8-A03A-373794400DE1}" destId="{F3EE92ED-42D8-49CA-8665-86DD00273A01}" srcOrd="18" destOrd="0" presId="urn:microsoft.com/office/officeart/2005/8/layout/vList2"/>
    <dgm:cxn modelId="{66269405-5D70-4F82-BF7B-3D1EB10BB3C8}" type="presParOf" srcId="{9E380FE0-6596-48D8-A03A-373794400DE1}" destId="{69A0C444-B220-4AD7-896E-4F37EDC2F226}" srcOrd="19" destOrd="0" presId="urn:microsoft.com/office/officeart/2005/8/layout/vList2"/>
    <dgm:cxn modelId="{F2EE4FCC-E426-4BEE-A23D-0CEA2E393167}" type="presParOf" srcId="{9E380FE0-6596-48D8-A03A-373794400DE1}" destId="{B363C367-F33B-4C5C-897E-5419D9B991CB}" srcOrd="20" destOrd="0" presId="urn:microsoft.com/office/officeart/2005/8/layout/vList2"/>
    <dgm:cxn modelId="{CBBF8D92-F5C8-4A11-B885-83131A0D8720}" type="presParOf" srcId="{9E380FE0-6596-48D8-A03A-373794400DE1}" destId="{C82401F5-FDD3-40E7-8926-969BDFB14224}" srcOrd="21" destOrd="0" presId="urn:microsoft.com/office/officeart/2005/8/layout/vList2"/>
    <dgm:cxn modelId="{298F8D13-7F48-4476-AC19-639236F03F0B}" type="presParOf" srcId="{9E380FE0-6596-48D8-A03A-373794400DE1}" destId="{168937E3-7827-47EE-BB0E-0F79BB9F0EE8}" srcOrd="2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54EA2E-81A6-402E-8CE0-EDEE11EAFA8C}">
      <dsp:nvSpPr>
        <dsp:cNvPr id="0" name=""/>
        <dsp:cNvSpPr/>
      </dsp:nvSpPr>
      <dsp:spPr>
        <a:xfrm>
          <a:off x="0" y="459"/>
          <a:ext cx="4176917" cy="39170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mj-lt"/>
              <a:cs typeface="Calibri" panose="020F0502020204030204" pitchFamily="34" charset="0"/>
            </a:rPr>
            <a:t>Name of the Project</a:t>
          </a:r>
          <a:r>
            <a:rPr lang="en-US" sz="1800" b="1" kern="1200" baseline="0" dirty="0">
              <a:latin typeface="+mj-lt"/>
              <a:cs typeface="Calibri" panose="020F0502020204030204" pitchFamily="34" charset="0"/>
            </a:rPr>
            <a:t> </a:t>
          </a:r>
          <a:endParaRPr lang="en-US" sz="1800" b="1" kern="1200" dirty="0">
            <a:latin typeface="+mj-lt"/>
            <a:cs typeface="Calibri" panose="020F0502020204030204" pitchFamily="34" charset="0"/>
          </a:endParaRPr>
        </a:p>
      </dsp:txBody>
      <dsp:txXfrm>
        <a:off x="19121" y="19580"/>
        <a:ext cx="4138675" cy="353463"/>
      </dsp:txXfrm>
    </dsp:sp>
    <dsp:sp modelId="{2D44D551-4905-4D31-A802-9F7E990E312C}">
      <dsp:nvSpPr>
        <dsp:cNvPr id="0" name=""/>
        <dsp:cNvSpPr/>
      </dsp:nvSpPr>
      <dsp:spPr>
        <a:xfrm>
          <a:off x="0" y="405510"/>
          <a:ext cx="4176917" cy="39170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mj-lt"/>
              <a:cs typeface="Calibri" panose="020F0502020204030204" pitchFamily="34" charset="0"/>
            </a:rPr>
            <a:t>Backg</a:t>
          </a:r>
          <a:r>
            <a:rPr lang="en-US" sz="1800" b="1" kern="1200" baseline="0" dirty="0">
              <a:latin typeface="+mj-lt"/>
              <a:cs typeface="Calibri" panose="020F0502020204030204" pitchFamily="34" charset="0"/>
            </a:rPr>
            <a:t>round Information </a:t>
          </a:r>
          <a:endParaRPr lang="en-US" sz="1800" b="1" kern="1200" dirty="0">
            <a:latin typeface="+mj-lt"/>
            <a:cs typeface="Calibri" panose="020F0502020204030204" pitchFamily="34" charset="0"/>
          </a:endParaRPr>
        </a:p>
      </dsp:txBody>
      <dsp:txXfrm>
        <a:off x="19121" y="424631"/>
        <a:ext cx="4138675" cy="353463"/>
      </dsp:txXfrm>
    </dsp:sp>
    <dsp:sp modelId="{2D9960D1-5A91-4CEE-ABFC-F4698F78D147}">
      <dsp:nvSpPr>
        <dsp:cNvPr id="0" name=""/>
        <dsp:cNvSpPr/>
      </dsp:nvSpPr>
      <dsp:spPr>
        <a:xfrm>
          <a:off x="0" y="810561"/>
          <a:ext cx="4176917" cy="39170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latin typeface="+mj-lt"/>
              <a:cs typeface="Calibri" panose="020F0502020204030204" pitchFamily="34" charset="0"/>
            </a:rPr>
            <a:t>Statement</a:t>
          </a:r>
          <a:r>
            <a:rPr lang="en-US" sz="1800" b="1" kern="1200" baseline="0">
              <a:latin typeface="+mj-lt"/>
              <a:cs typeface="Calibri" panose="020F0502020204030204" pitchFamily="34" charset="0"/>
            </a:rPr>
            <a:t> of the Problem</a:t>
          </a:r>
          <a:endParaRPr lang="en-US" sz="1800" b="1" kern="1200" dirty="0">
            <a:latin typeface="+mj-lt"/>
            <a:cs typeface="Calibri" panose="020F0502020204030204" pitchFamily="34" charset="0"/>
          </a:endParaRPr>
        </a:p>
      </dsp:txBody>
      <dsp:txXfrm>
        <a:off x="19121" y="829682"/>
        <a:ext cx="4138675" cy="353463"/>
      </dsp:txXfrm>
    </dsp:sp>
    <dsp:sp modelId="{F44F2C96-82B7-457A-8762-F4CCF42030C1}">
      <dsp:nvSpPr>
        <dsp:cNvPr id="0" name=""/>
        <dsp:cNvSpPr/>
      </dsp:nvSpPr>
      <dsp:spPr>
        <a:xfrm>
          <a:off x="0" y="1215612"/>
          <a:ext cx="4176917" cy="39170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latin typeface="+mj-lt"/>
              <a:cs typeface="Calibri" panose="020F0502020204030204" pitchFamily="34" charset="0"/>
            </a:rPr>
            <a:t>Proposed</a:t>
          </a:r>
          <a:r>
            <a:rPr lang="en-US" sz="1800" b="1" kern="1200" baseline="0">
              <a:latin typeface="+mj-lt"/>
              <a:cs typeface="Calibri" panose="020F0502020204030204" pitchFamily="34" charset="0"/>
            </a:rPr>
            <a:t> Solution </a:t>
          </a:r>
          <a:endParaRPr lang="en-US" sz="1800" b="1" kern="1200" dirty="0">
            <a:latin typeface="+mj-lt"/>
            <a:cs typeface="Calibri" panose="020F0502020204030204" pitchFamily="34" charset="0"/>
          </a:endParaRPr>
        </a:p>
      </dsp:txBody>
      <dsp:txXfrm>
        <a:off x="19121" y="1234733"/>
        <a:ext cx="4138675" cy="353463"/>
      </dsp:txXfrm>
    </dsp:sp>
    <dsp:sp modelId="{49B54C89-6F50-4DA0-8981-DBDA07810AC2}">
      <dsp:nvSpPr>
        <dsp:cNvPr id="0" name=""/>
        <dsp:cNvSpPr/>
      </dsp:nvSpPr>
      <dsp:spPr>
        <a:xfrm>
          <a:off x="0" y="1620663"/>
          <a:ext cx="4176917" cy="39170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mj-lt"/>
              <a:cs typeface="Calibri" panose="020F0502020204030204" pitchFamily="34" charset="0"/>
            </a:rPr>
            <a:t>Detailed Scope of work</a:t>
          </a:r>
        </a:p>
      </dsp:txBody>
      <dsp:txXfrm>
        <a:off x="19121" y="1639784"/>
        <a:ext cx="4138675" cy="353463"/>
      </dsp:txXfrm>
    </dsp:sp>
    <dsp:sp modelId="{64FE7232-D97A-43DA-B8E5-FB231D2E3CFC}">
      <dsp:nvSpPr>
        <dsp:cNvPr id="0" name=""/>
        <dsp:cNvSpPr/>
      </dsp:nvSpPr>
      <dsp:spPr>
        <a:xfrm>
          <a:off x="0" y="2025714"/>
          <a:ext cx="4176917" cy="39170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Future scope of study</a:t>
          </a:r>
          <a:endParaRPr lang="en-US" sz="1800" b="1" kern="1200" dirty="0">
            <a:latin typeface="+mj-lt"/>
            <a:cs typeface="Calibri" panose="020F0502020204030204" pitchFamily="34" charset="0"/>
          </a:endParaRPr>
        </a:p>
      </dsp:txBody>
      <dsp:txXfrm>
        <a:off x="19121" y="2044835"/>
        <a:ext cx="4138675" cy="353463"/>
      </dsp:txXfrm>
    </dsp:sp>
    <dsp:sp modelId="{292F8041-6F1B-49BF-A0FA-511BD4BEDCB0}">
      <dsp:nvSpPr>
        <dsp:cNvPr id="0" name=""/>
        <dsp:cNvSpPr/>
      </dsp:nvSpPr>
      <dsp:spPr>
        <a:xfrm>
          <a:off x="0" y="2430765"/>
          <a:ext cx="4176917" cy="39170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Business</a:t>
          </a:r>
          <a:r>
            <a:rPr lang="en-US" sz="1800" kern="1200" dirty="0"/>
            <a:t> Understanding</a:t>
          </a:r>
          <a:endParaRPr lang="en-US" sz="1800" b="1" kern="1200" dirty="0">
            <a:latin typeface="+mj-lt"/>
            <a:cs typeface="Calibri" panose="020F0502020204030204" pitchFamily="34" charset="0"/>
          </a:endParaRPr>
        </a:p>
      </dsp:txBody>
      <dsp:txXfrm>
        <a:off x="19121" y="2449886"/>
        <a:ext cx="4138675" cy="353463"/>
      </dsp:txXfrm>
    </dsp:sp>
    <dsp:sp modelId="{BA2175AF-4A59-4E86-8A3F-38C18221AD0C}">
      <dsp:nvSpPr>
        <dsp:cNvPr id="0" name=""/>
        <dsp:cNvSpPr/>
      </dsp:nvSpPr>
      <dsp:spPr>
        <a:xfrm>
          <a:off x="0" y="2835816"/>
          <a:ext cx="4176917" cy="39170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Data </a:t>
          </a:r>
          <a:r>
            <a:rPr lang="en-US" sz="1800" b="1" kern="1200" dirty="0"/>
            <a:t>preparation</a:t>
          </a:r>
          <a:endParaRPr lang="en-US" sz="1800" b="1" kern="1200" dirty="0">
            <a:latin typeface="+mj-lt"/>
            <a:cs typeface="Calibri" panose="020F0502020204030204" pitchFamily="34" charset="0"/>
          </a:endParaRPr>
        </a:p>
      </dsp:txBody>
      <dsp:txXfrm>
        <a:off x="19121" y="2854937"/>
        <a:ext cx="4138675" cy="353463"/>
      </dsp:txXfrm>
    </dsp:sp>
    <dsp:sp modelId="{52835B19-163E-4D88-B90A-74EB676631A3}">
      <dsp:nvSpPr>
        <dsp:cNvPr id="0" name=""/>
        <dsp:cNvSpPr/>
      </dsp:nvSpPr>
      <dsp:spPr>
        <a:xfrm>
          <a:off x="0" y="3240867"/>
          <a:ext cx="4176917" cy="39170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mj-lt"/>
              <a:cs typeface="Calibri" panose="020F0502020204030204" pitchFamily="34" charset="0"/>
            </a:rPr>
            <a:t>Analysis</a:t>
          </a:r>
        </a:p>
      </dsp:txBody>
      <dsp:txXfrm>
        <a:off x="19121" y="3259988"/>
        <a:ext cx="4138675" cy="353463"/>
      </dsp:txXfrm>
    </dsp:sp>
    <dsp:sp modelId="{F3EE92ED-42D8-49CA-8665-86DD00273A01}">
      <dsp:nvSpPr>
        <dsp:cNvPr id="0" name=""/>
        <dsp:cNvSpPr/>
      </dsp:nvSpPr>
      <dsp:spPr>
        <a:xfrm>
          <a:off x="0" y="3645918"/>
          <a:ext cx="4176917" cy="39170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mj-lt"/>
              <a:cs typeface="Calibri" panose="020F0502020204030204" pitchFamily="34" charset="0"/>
            </a:rPr>
            <a:t>SWOT</a:t>
          </a:r>
        </a:p>
      </dsp:txBody>
      <dsp:txXfrm>
        <a:off x="19121" y="3665039"/>
        <a:ext cx="4138675" cy="353463"/>
      </dsp:txXfrm>
    </dsp:sp>
    <dsp:sp modelId="{B363C367-F33B-4C5C-897E-5419D9B991CB}">
      <dsp:nvSpPr>
        <dsp:cNvPr id="0" name=""/>
        <dsp:cNvSpPr/>
      </dsp:nvSpPr>
      <dsp:spPr>
        <a:xfrm>
          <a:off x="0" y="4050970"/>
          <a:ext cx="4176917" cy="39170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mj-lt"/>
              <a:cs typeface="Calibri" panose="020F0502020204030204" pitchFamily="34" charset="0"/>
            </a:rPr>
            <a:t>Recommendation</a:t>
          </a:r>
        </a:p>
      </dsp:txBody>
      <dsp:txXfrm>
        <a:off x="19121" y="4070091"/>
        <a:ext cx="4138675" cy="353463"/>
      </dsp:txXfrm>
    </dsp:sp>
    <dsp:sp modelId="{168937E3-7827-47EE-BB0E-0F79BB9F0EE8}">
      <dsp:nvSpPr>
        <dsp:cNvPr id="0" name=""/>
        <dsp:cNvSpPr/>
      </dsp:nvSpPr>
      <dsp:spPr>
        <a:xfrm>
          <a:off x="0" y="4456021"/>
          <a:ext cx="4176917" cy="39170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latin typeface="+mj-lt"/>
              <a:cs typeface="Calibri" panose="020F0502020204030204" pitchFamily="34" charset="0"/>
            </a:rPr>
            <a:t>References</a:t>
          </a:r>
          <a:endParaRPr lang="en-US" sz="1800" b="1" kern="1200" dirty="0">
            <a:latin typeface="+mj-lt"/>
            <a:cs typeface="Calibri" panose="020F0502020204030204" pitchFamily="34" charset="0"/>
          </a:endParaRPr>
        </a:p>
      </dsp:txBody>
      <dsp:txXfrm>
        <a:off x="19121" y="4475142"/>
        <a:ext cx="4138675" cy="35346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575ACC3C-54CE-4470-B8F7-6D3A44E9E5B5}" type="datetimeFigureOut">
              <a:rPr lang="en-IN" smtClean="0"/>
              <a:t>30-07-2021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2C17A5-3ABC-4995-B344-FF71292B75DF}" type="slidenum">
              <a:rPr lang="en-IN" smtClean="0"/>
              <a:t>‹#›</a:t>
            </a:fld>
            <a:endParaRPr lang="en-IN"/>
          </a:p>
        </p:txBody>
      </p:sp>
    </p:spTree>
    <p:extLst>
      <p:ext uri="{BB962C8B-B14F-4D97-AF65-F5344CB8AC3E}">
        <p14:creationId xmlns:p14="http://schemas.microsoft.com/office/powerpoint/2010/main" val="2921272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75ACC3C-54CE-4470-B8F7-6D3A44E9E5B5}" type="datetimeFigureOut">
              <a:rPr lang="en-IN" smtClean="0"/>
              <a:t>30-07-2021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2C17A5-3ABC-4995-B344-FF71292B75DF}" type="slidenum">
              <a:rPr lang="en-IN" smtClean="0"/>
              <a:t>‹#›</a:t>
            </a:fld>
            <a:endParaRPr lang="en-IN"/>
          </a:p>
        </p:txBody>
      </p:sp>
    </p:spTree>
    <p:extLst>
      <p:ext uri="{BB962C8B-B14F-4D97-AF65-F5344CB8AC3E}">
        <p14:creationId xmlns:p14="http://schemas.microsoft.com/office/powerpoint/2010/main" val="699571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75ACC3C-54CE-4470-B8F7-6D3A44E9E5B5}" type="datetimeFigureOut">
              <a:rPr lang="en-IN" smtClean="0"/>
              <a:t>30-07-2021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2C17A5-3ABC-4995-B344-FF71292B75DF}" type="slidenum">
              <a:rPr lang="en-IN" smtClean="0"/>
              <a:t>‹#›</a:t>
            </a:fld>
            <a:endParaRPr lang="en-IN"/>
          </a:p>
        </p:txBody>
      </p:sp>
    </p:spTree>
    <p:extLst>
      <p:ext uri="{BB962C8B-B14F-4D97-AF65-F5344CB8AC3E}">
        <p14:creationId xmlns:p14="http://schemas.microsoft.com/office/powerpoint/2010/main" val="17542755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Roboto Slab"/>
                <a:ea typeface="+mn-ea"/>
                <a:cs typeface="+mn-cs"/>
              </a:endParaRPr>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Roboto Slab"/>
                <a:ea typeface="+mn-ea"/>
                <a:cs typeface="+mn-cs"/>
              </a:endParaRPr>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639" y="379813"/>
            <a:ext cx="2760542" cy="1110320"/>
          </a:xfrm>
          <a:prstGeom prst="rect">
            <a:avLst/>
          </a:prstGeom>
        </p:spPr>
      </p:pic>
    </p:spTree>
    <p:extLst>
      <p:ext uri="{BB962C8B-B14F-4D97-AF65-F5344CB8AC3E}">
        <p14:creationId xmlns:p14="http://schemas.microsoft.com/office/powerpoint/2010/main" val="41004411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639" y="379813"/>
            <a:ext cx="2444161" cy="983068"/>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6" name="Rectangle 5"/>
          <p:cNvSpPr/>
          <p:nvPr userDrawn="1"/>
        </p:nvSpPr>
        <p:spPr>
          <a:xfrm>
            <a:off x="254475" y="6502400"/>
            <a:ext cx="11683050" cy="7043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Roboto Slab"/>
              <a:ea typeface="+mn-ea"/>
              <a:cs typeface="+mn-cs"/>
            </a:endParaRPr>
          </a:p>
        </p:txBody>
      </p:sp>
    </p:spTree>
    <p:extLst>
      <p:ext uri="{BB962C8B-B14F-4D97-AF65-F5344CB8AC3E}">
        <p14:creationId xmlns:p14="http://schemas.microsoft.com/office/powerpoint/2010/main" val="641985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Roboto Slab"/>
              <a:ea typeface="+mn-ea"/>
              <a:cs typeface="+mn-cs"/>
            </a:endParaRPr>
          </a:p>
        </p:txBody>
      </p:sp>
    </p:spTree>
    <p:extLst>
      <p:ext uri="{BB962C8B-B14F-4D97-AF65-F5344CB8AC3E}">
        <p14:creationId xmlns:p14="http://schemas.microsoft.com/office/powerpoint/2010/main" val="32528660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Roboto Slab"/>
              <a:ea typeface="+mn-ea"/>
              <a:cs typeface="+mn-cs"/>
            </a:endParaRP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9803"/>
          <a:stretch/>
        </p:blipFill>
        <p:spPr>
          <a:xfrm>
            <a:off x="245097" y="1534163"/>
            <a:ext cx="2393627" cy="4768501"/>
          </a:xfrm>
          <a:prstGeom prst="rect">
            <a:avLst/>
          </a:prstGeom>
        </p:spPr>
      </p:pic>
    </p:spTree>
    <p:extLst>
      <p:ext uri="{BB962C8B-B14F-4D97-AF65-F5344CB8AC3E}">
        <p14:creationId xmlns:p14="http://schemas.microsoft.com/office/powerpoint/2010/main" val="37213933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9317672-D273-40A8-9069-31B0837D5743}" type="datetimeFigureOut">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7/30/2021</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37497356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9317672-D273-40A8-9069-31B0837D5743}" type="datetimeFigureOut">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7/30/2021</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16235123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9317672-D273-40A8-9069-31B0837D5743}" type="datetimeFigureOut">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7/30/2021</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36994460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9317672-D273-40A8-9069-31B0837D5743}" type="datetimeFigureOut">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7/30/2021</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3205811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75ACC3C-54CE-4470-B8F7-6D3A44E9E5B5}" type="datetimeFigureOut">
              <a:rPr lang="en-IN" smtClean="0"/>
              <a:t>30-07-2021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2C17A5-3ABC-4995-B344-FF71292B75DF}" type="slidenum">
              <a:rPr lang="en-IN" smtClean="0"/>
              <a:t>‹#›</a:t>
            </a:fld>
            <a:endParaRPr lang="en-IN"/>
          </a:p>
        </p:txBody>
      </p:sp>
    </p:spTree>
    <p:extLst>
      <p:ext uri="{BB962C8B-B14F-4D97-AF65-F5344CB8AC3E}">
        <p14:creationId xmlns:p14="http://schemas.microsoft.com/office/powerpoint/2010/main" val="39939932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9317672-D273-40A8-9069-31B0837D5743}" type="datetimeFigureOut">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7/30/2021</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13599691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9317672-D273-40A8-9069-31B0837D5743}" type="datetimeFigureOut">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7/30/2021</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1894959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9317672-D273-40A8-9069-31B0837D5743}" type="datetimeFigureOut">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7/30/2021</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12590181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9317672-D273-40A8-9069-31B0837D5743}" type="datetimeFigureOut">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7/30/2021</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14205462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9317672-D273-40A8-9069-31B0837D5743}" type="datetimeFigureOut">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7/30/2021</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6700595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FBAFD22-97B6-4BF3-9496-41E458151A6B}" type="datetimeFigureOut">
              <a:rPr kumimoji="0" 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7/30/2021</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pic>
        <p:nvPicPr>
          <p:cNvPr id="7" name="Picture 6"/>
          <p:cNvPicPr>
            <a:picLocks noChangeAspect="1"/>
          </p:cNvPicPr>
          <p:nvPr userDrawn="1"/>
        </p:nvPicPr>
        <p:blipFill>
          <a:blip r:embed="rId2"/>
          <a:stretch>
            <a:fillRect/>
          </a:stretch>
        </p:blipFill>
        <p:spPr>
          <a:xfrm>
            <a:off x="9191579" y="92974"/>
            <a:ext cx="2926334" cy="780356"/>
          </a:xfrm>
          <a:prstGeom prst="rect">
            <a:avLst/>
          </a:prstGeom>
        </p:spPr>
      </p:pic>
    </p:spTree>
    <p:extLst>
      <p:ext uri="{BB962C8B-B14F-4D97-AF65-F5344CB8AC3E}">
        <p14:creationId xmlns:p14="http://schemas.microsoft.com/office/powerpoint/2010/main" val="24691907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p14="http://schemas.microsoft.com/office/powerpoint/2010/main" val="482987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75ACC3C-54CE-4470-B8F7-6D3A44E9E5B5}" type="datetimeFigureOut">
              <a:rPr lang="en-IN" smtClean="0"/>
              <a:t>30-07-2021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2C17A5-3ABC-4995-B344-FF71292B75DF}" type="slidenum">
              <a:rPr lang="en-IN" smtClean="0"/>
              <a:t>‹#›</a:t>
            </a:fld>
            <a:endParaRPr lang="en-IN"/>
          </a:p>
        </p:txBody>
      </p:sp>
    </p:spTree>
    <p:extLst>
      <p:ext uri="{BB962C8B-B14F-4D97-AF65-F5344CB8AC3E}">
        <p14:creationId xmlns:p14="http://schemas.microsoft.com/office/powerpoint/2010/main" val="477132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575ACC3C-54CE-4470-B8F7-6D3A44E9E5B5}" type="datetimeFigureOut">
              <a:rPr lang="en-IN" smtClean="0"/>
              <a:t>30-07-2021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A2C17A5-3ABC-4995-B344-FF71292B75DF}" type="slidenum">
              <a:rPr lang="en-IN" smtClean="0"/>
              <a:t>‹#›</a:t>
            </a:fld>
            <a:endParaRPr lang="en-IN"/>
          </a:p>
        </p:txBody>
      </p:sp>
    </p:spTree>
    <p:extLst>
      <p:ext uri="{BB962C8B-B14F-4D97-AF65-F5344CB8AC3E}">
        <p14:creationId xmlns:p14="http://schemas.microsoft.com/office/powerpoint/2010/main" val="2183552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575ACC3C-54CE-4470-B8F7-6D3A44E9E5B5}" type="datetimeFigureOut">
              <a:rPr lang="en-IN" smtClean="0"/>
              <a:t>30-07-2021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A2C17A5-3ABC-4995-B344-FF71292B75DF}" type="slidenum">
              <a:rPr lang="en-IN" smtClean="0"/>
              <a:t>‹#›</a:t>
            </a:fld>
            <a:endParaRPr lang="en-IN"/>
          </a:p>
        </p:txBody>
      </p:sp>
    </p:spTree>
    <p:extLst>
      <p:ext uri="{BB962C8B-B14F-4D97-AF65-F5344CB8AC3E}">
        <p14:creationId xmlns:p14="http://schemas.microsoft.com/office/powerpoint/2010/main" val="38967575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575ACC3C-54CE-4470-B8F7-6D3A44E9E5B5}" type="datetimeFigureOut">
              <a:rPr lang="en-IN" smtClean="0"/>
              <a:t>30-07-2021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A2C17A5-3ABC-4995-B344-FF71292B75DF}" type="slidenum">
              <a:rPr lang="en-IN" smtClean="0"/>
              <a:t>‹#›</a:t>
            </a:fld>
            <a:endParaRPr lang="en-IN"/>
          </a:p>
        </p:txBody>
      </p:sp>
    </p:spTree>
    <p:extLst>
      <p:ext uri="{BB962C8B-B14F-4D97-AF65-F5344CB8AC3E}">
        <p14:creationId xmlns:p14="http://schemas.microsoft.com/office/powerpoint/2010/main" val="1154142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5ACC3C-54CE-4470-B8F7-6D3A44E9E5B5}" type="datetimeFigureOut">
              <a:rPr lang="en-IN" smtClean="0"/>
              <a:t>30-07-2021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A2C17A5-3ABC-4995-B344-FF71292B75DF}" type="slidenum">
              <a:rPr lang="en-IN" smtClean="0"/>
              <a:t>‹#›</a:t>
            </a:fld>
            <a:endParaRPr lang="en-IN"/>
          </a:p>
        </p:txBody>
      </p:sp>
    </p:spTree>
    <p:extLst>
      <p:ext uri="{BB962C8B-B14F-4D97-AF65-F5344CB8AC3E}">
        <p14:creationId xmlns:p14="http://schemas.microsoft.com/office/powerpoint/2010/main" val="414396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75ACC3C-54CE-4470-B8F7-6D3A44E9E5B5}" type="datetimeFigureOut">
              <a:rPr lang="en-IN" smtClean="0"/>
              <a:t>30-07-2021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A2C17A5-3ABC-4995-B344-FF71292B75DF}" type="slidenum">
              <a:rPr lang="en-IN" smtClean="0"/>
              <a:t>‹#›</a:t>
            </a:fld>
            <a:endParaRPr lang="en-IN"/>
          </a:p>
        </p:txBody>
      </p:sp>
    </p:spTree>
    <p:extLst>
      <p:ext uri="{BB962C8B-B14F-4D97-AF65-F5344CB8AC3E}">
        <p14:creationId xmlns:p14="http://schemas.microsoft.com/office/powerpoint/2010/main" val="1911524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75ACC3C-54CE-4470-B8F7-6D3A44E9E5B5}" type="datetimeFigureOut">
              <a:rPr lang="en-IN" smtClean="0"/>
              <a:t>30-07-2021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A2C17A5-3ABC-4995-B344-FF71292B75DF}" type="slidenum">
              <a:rPr lang="en-IN" smtClean="0"/>
              <a:t>‹#›</a:t>
            </a:fld>
            <a:endParaRPr lang="en-IN"/>
          </a:p>
        </p:txBody>
      </p:sp>
    </p:spTree>
    <p:extLst>
      <p:ext uri="{BB962C8B-B14F-4D97-AF65-F5344CB8AC3E}">
        <p14:creationId xmlns:p14="http://schemas.microsoft.com/office/powerpoint/2010/main" val="1412138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5ACC3C-54CE-4470-B8F7-6D3A44E9E5B5}" type="datetimeFigureOut">
              <a:rPr lang="en-IN" smtClean="0"/>
              <a:t>30-07-2021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2C17A5-3ABC-4995-B344-FF71292B75DF}" type="slidenum">
              <a:rPr lang="en-IN" smtClean="0"/>
              <a:t>‹#›</a:t>
            </a:fld>
            <a:endParaRPr lang="en-IN"/>
          </a:p>
        </p:txBody>
      </p:sp>
    </p:spTree>
    <p:extLst>
      <p:ext uri="{BB962C8B-B14F-4D97-AF65-F5344CB8AC3E}">
        <p14:creationId xmlns:p14="http://schemas.microsoft.com/office/powerpoint/2010/main" val="36108301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9317672-D273-40A8-9069-31B0837D5743}" type="datetimeFigureOut">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7/30/2021</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01D3BC5-34EF-44B2-83AC-D5533E46F0A6}"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14834108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hyperlink" Target="https://www.alliedmarketresearch.com/gift-cards-market" TargetMode="External"/><Relationship Id="rId2" Type="http://schemas.openxmlformats.org/officeDocument/2006/relationships/hyperlink" Target="https://www.aclweb.org/anthology/W16-0418.pdf" TargetMode="External"/><Relationship Id="rId1" Type="http://schemas.openxmlformats.org/officeDocument/2006/relationships/slideLayout" Target="../slideLayouts/slideLayout13.xml"/><Relationship Id="rId6" Type="http://schemas.openxmlformats.org/officeDocument/2006/relationships/hyperlink" Target="https://www.woohoo.in/" TargetMode="External"/><Relationship Id="rId5" Type="http://schemas.openxmlformats.org/officeDocument/2006/relationships/hyperlink" Target="https://www.qwikcilver.com/" TargetMode="External"/><Relationship Id="rId4" Type="http://schemas.openxmlformats.org/officeDocument/2006/relationships/hyperlink" Target="https://www.businesswire.com/news/home/20200921005319/en/India-9.34-Billion-Gift-Card-and-Incentive-Card-Markets-2015-2019-2024-with-Covid-19-Update-Q2-2020---ResearchAndMarkets.com"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6156" y="1754587"/>
            <a:ext cx="6129722" cy="1998307"/>
          </a:xfrm>
        </p:spPr>
        <p:txBody>
          <a:bodyPr anchor="ctr">
            <a:noAutofit/>
          </a:bodyPr>
          <a:lstStyle/>
          <a:p>
            <a:pPr>
              <a:lnSpc>
                <a:spcPct val="100000"/>
              </a:lnSpc>
            </a:pPr>
            <a:r>
              <a:rPr lang="en-IN" sz="2800" b="1" dirty="0">
                <a:solidFill>
                  <a:schemeClr val="accent2"/>
                </a:solidFill>
                <a:cs typeface="Arial" panose="020B0604020202020204" pitchFamily="34" charset="0"/>
              </a:rPr>
              <a:t>Understanding of Complaints and Praises of “Woohoo Gift card” – Google Reviews.</a:t>
            </a:r>
            <a:endParaRPr lang="en-US" sz="2800" b="1" dirty="0">
              <a:solidFill>
                <a:schemeClr val="accent2"/>
              </a:solidFill>
              <a:cs typeface="Arial" panose="020B0604020202020204" pitchFamily="34" charset="0"/>
            </a:endParaRPr>
          </a:p>
        </p:txBody>
      </p:sp>
      <p:sp>
        <p:nvSpPr>
          <p:cNvPr id="3" name="Subtitle 2"/>
          <p:cNvSpPr>
            <a:spLocks noGrp="1"/>
          </p:cNvSpPr>
          <p:nvPr>
            <p:ph type="subTitle" idx="1"/>
          </p:nvPr>
        </p:nvSpPr>
        <p:spPr>
          <a:xfrm>
            <a:off x="5754994" y="3752894"/>
            <a:ext cx="5905500" cy="762076"/>
          </a:xfrm>
        </p:spPr>
        <p:txBody>
          <a:bodyPr>
            <a:noAutofit/>
          </a:bodyPr>
          <a:lstStyle/>
          <a:p>
            <a:pPr algn="r"/>
            <a:r>
              <a:rPr lang="en-US" sz="2000" b="1" dirty="0">
                <a:solidFill>
                  <a:schemeClr val="bg1"/>
                </a:solidFill>
                <a:latin typeface="+mj-lt"/>
                <a:cs typeface="Arial" panose="020B0604020202020204" pitchFamily="34" charset="0"/>
              </a:rPr>
              <a:t>By HARSHA GV, </a:t>
            </a:r>
          </a:p>
          <a:p>
            <a:pPr algn="r"/>
            <a:r>
              <a:rPr lang="en-US" sz="2000" b="1" dirty="0">
                <a:solidFill>
                  <a:schemeClr val="bg1"/>
                </a:solidFill>
                <a:latin typeface="+mj-lt"/>
                <a:cs typeface="Arial" panose="020B0604020202020204" pitchFamily="34" charset="0"/>
              </a:rPr>
              <a:t>RACE Program Office</a:t>
            </a:r>
          </a:p>
          <a:p>
            <a:pPr algn="r"/>
            <a:endParaRPr lang="en-US" sz="2000" b="1" dirty="0">
              <a:solidFill>
                <a:schemeClr val="bg1"/>
              </a:solidFill>
              <a:latin typeface="+mj-lt"/>
              <a:cs typeface="Arial" panose="020B0604020202020204" pitchFamily="34" charset="0"/>
            </a:endParaRPr>
          </a:p>
          <a:p>
            <a:pPr algn="r"/>
            <a:r>
              <a:rPr lang="en-US" sz="2000" b="1" dirty="0">
                <a:solidFill>
                  <a:schemeClr val="bg1"/>
                </a:solidFill>
                <a:latin typeface="+mj-lt"/>
                <a:cs typeface="Arial" panose="020B0604020202020204" pitchFamily="34" charset="0"/>
              </a:rPr>
              <a:t>May 29</a:t>
            </a:r>
            <a:r>
              <a:rPr lang="en-US" sz="2000" b="1" baseline="30000" dirty="0">
                <a:solidFill>
                  <a:schemeClr val="bg1"/>
                </a:solidFill>
                <a:latin typeface="+mj-lt"/>
                <a:cs typeface="Arial" panose="020B0604020202020204" pitchFamily="34" charset="0"/>
              </a:rPr>
              <a:t>th</a:t>
            </a:r>
            <a:r>
              <a:rPr lang="en-US" sz="2000" b="1" dirty="0">
                <a:solidFill>
                  <a:schemeClr val="bg1"/>
                </a:solidFill>
                <a:latin typeface="+mj-lt"/>
                <a:cs typeface="Arial" panose="020B0604020202020204" pitchFamily="34" charset="0"/>
              </a:rPr>
              <a:t> 2021</a:t>
            </a:r>
            <a:endParaRPr lang="en-US" sz="2000" dirty="0">
              <a:solidFill>
                <a:schemeClr val="bg1"/>
              </a:solidFill>
              <a:latin typeface="+mj-lt"/>
              <a:cs typeface="Arial" panose="020B0604020202020204" pitchFamily="34" charset="0"/>
            </a:endParaRPr>
          </a:p>
        </p:txBody>
      </p:sp>
      <p:sp>
        <p:nvSpPr>
          <p:cNvPr id="7" name="Title 1"/>
          <p:cNvSpPr txBox="1">
            <a:spLocks/>
          </p:cNvSpPr>
          <p:nvPr/>
        </p:nvSpPr>
        <p:spPr>
          <a:xfrm>
            <a:off x="5485425" y="6119446"/>
            <a:ext cx="6175069" cy="35260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lang="en-IN" sz="1600" dirty="0">
                <a:solidFill>
                  <a:prstClr val="white"/>
                </a:solidFill>
                <a:latin typeface="Roboto Slab"/>
                <a:ea typeface="Calibri" panose="020F0502020204030204" pitchFamily="34" charset="0"/>
                <a:cs typeface="Arial" panose="020B0604020202020204" pitchFamily="34" charset="0"/>
              </a:rPr>
              <a:t>race</a:t>
            </a:r>
            <a:r>
              <a:rPr kumimoji="0" lang="en-IN" sz="1600" b="0" i="0" u="none" strike="noStrike" kern="1200" cap="none" spc="0" normalizeH="0" baseline="0" noProof="0" dirty="0">
                <a:ln>
                  <a:noFill/>
                </a:ln>
                <a:solidFill>
                  <a:prstClr val="white"/>
                </a:solidFill>
                <a:effectLst/>
                <a:uLnTx/>
                <a:uFillTx/>
                <a:latin typeface="Roboto Slab"/>
                <a:ea typeface="Calibri" panose="020F0502020204030204" pitchFamily="34" charset="0"/>
                <a:cs typeface="Arial" panose="020B0604020202020204" pitchFamily="34" charset="0"/>
              </a:rPr>
              <a:t>.reva.edu.in</a:t>
            </a:r>
          </a:p>
        </p:txBody>
      </p:sp>
      <p:sp>
        <p:nvSpPr>
          <p:cNvPr id="8" name="Title 2"/>
          <p:cNvSpPr txBox="1">
            <a:spLocks/>
          </p:cNvSpPr>
          <p:nvPr/>
        </p:nvSpPr>
        <p:spPr>
          <a:xfrm>
            <a:off x="6646333" y="271291"/>
            <a:ext cx="5267501" cy="5798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IN" sz="1400" b="1" i="0" u="none" strike="noStrike" kern="1200" cap="none" spc="0" normalizeH="0" baseline="0" noProof="0" dirty="0">
                <a:ln>
                  <a:noFill/>
                </a:ln>
                <a:solidFill>
                  <a:srgbClr val="595959"/>
                </a:solidFill>
                <a:effectLst/>
                <a:uLnTx/>
                <a:uFillTx/>
                <a:latin typeface="Roboto Slab"/>
                <a:ea typeface="+mj-ea"/>
                <a:cs typeface="+mj-cs"/>
              </a:rPr>
              <a:t>REVA Academy for Corporate Excellence (RACE)</a:t>
            </a:r>
          </a:p>
        </p:txBody>
      </p:sp>
    </p:spTree>
    <p:extLst>
      <p:ext uri="{BB962C8B-B14F-4D97-AF65-F5344CB8AC3E}">
        <p14:creationId xmlns:p14="http://schemas.microsoft.com/office/powerpoint/2010/main" val="3819035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9029B-BC93-435B-88AB-FA5DEF098789}"/>
              </a:ext>
            </a:extLst>
          </p:cNvPr>
          <p:cNvSpPr>
            <a:spLocks noGrp="1"/>
          </p:cNvSpPr>
          <p:nvPr>
            <p:ph type="title"/>
          </p:nvPr>
        </p:nvSpPr>
        <p:spPr>
          <a:xfrm>
            <a:off x="3386667" y="379812"/>
            <a:ext cx="8382000" cy="670055"/>
          </a:xfrm>
        </p:spPr>
        <p:txBody>
          <a:bodyPr>
            <a:normAutofit/>
          </a:bodyPr>
          <a:lstStyle/>
          <a:p>
            <a:r>
              <a:rPr lang="en-US" dirty="0"/>
              <a:t>Business Understanding</a:t>
            </a:r>
          </a:p>
        </p:txBody>
      </p:sp>
      <p:sp>
        <p:nvSpPr>
          <p:cNvPr id="5" name="TextBox 4">
            <a:extLst>
              <a:ext uri="{FF2B5EF4-FFF2-40B4-BE49-F238E27FC236}">
                <a16:creationId xmlns:a16="http://schemas.microsoft.com/office/drawing/2014/main" id="{CFD24D5D-470F-4153-87AA-66779CE1F81C}"/>
              </a:ext>
            </a:extLst>
          </p:cNvPr>
          <p:cNvSpPr txBox="1"/>
          <p:nvPr/>
        </p:nvSpPr>
        <p:spPr>
          <a:xfrm>
            <a:off x="271848" y="1414879"/>
            <a:ext cx="11409405" cy="5063309"/>
          </a:xfrm>
          <a:prstGeom prst="rect">
            <a:avLst/>
          </a:prstGeom>
          <a:noFill/>
        </p:spPr>
        <p:txBody>
          <a:bodyPr wrap="square">
            <a:spAutoFit/>
          </a:bodyPr>
          <a:lstStyle/>
          <a:p>
            <a:pPr marL="0" marR="0" algn="just">
              <a:lnSpc>
                <a:spcPct val="115000"/>
              </a:lnSpc>
              <a:spcBef>
                <a:spcPts val="0"/>
              </a:spcBef>
              <a:spcAft>
                <a:spcPts val="0"/>
              </a:spcAft>
            </a:pPr>
            <a:r>
              <a:rPr lang="en-IN" sz="1100" dirty="0">
                <a:effectLst/>
                <a:latin typeface="Times New Roman" panose="02020603050405020304" pitchFamily="18" charset="0"/>
                <a:ea typeface="Times New Roman" panose="02020603050405020304" pitchFamily="18" charset="0"/>
              </a:rPr>
              <a:t>Gift Card industry complete process... to understand the business explained below</a:t>
            </a:r>
            <a:endParaRPr lang="en-US" sz="1100" dirty="0">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1600"/>
              </a:spcBef>
              <a:spcAft>
                <a:spcPts val="0"/>
              </a:spcAft>
              <a:buFont typeface="+mj-lt"/>
              <a:buAutoNum type="arabicPeriod"/>
            </a:pPr>
            <a:r>
              <a:rPr lang="en-IN" sz="1100" dirty="0">
                <a:effectLst/>
                <a:latin typeface="Times New Roman" panose="02020603050405020304" pitchFamily="18" charset="0"/>
                <a:ea typeface="Times New Roman" panose="02020603050405020304" pitchFamily="18" charset="0"/>
              </a:rPr>
              <a:t>Many of Retail companies want to promote their brand and increase sales, in order to do this, they contact the gift card company. </a:t>
            </a:r>
            <a:endParaRPr lang="en-US" sz="1100" dirty="0">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1600"/>
              </a:spcBef>
              <a:spcAft>
                <a:spcPts val="0"/>
              </a:spcAft>
              <a:buFont typeface="+mj-lt"/>
              <a:buAutoNum type="arabicPeriod"/>
            </a:pPr>
            <a:r>
              <a:rPr lang="en-IN" sz="1100" dirty="0">
                <a:effectLst/>
                <a:latin typeface="Times New Roman" panose="02020603050405020304" pitchFamily="18" charset="0"/>
                <a:ea typeface="Times New Roman" panose="02020603050405020304" pitchFamily="18" charset="0"/>
              </a:rPr>
              <a:t>Gift card once sold to the Customers. Customers will be purchasing the final product and use the gift card in online purchases and offline stores.</a:t>
            </a:r>
            <a:endParaRPr lang="en-US" sz="1100" dirty="0">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1600"/>
              </a:spcBef>
              <a:spcAft>
                <a:spcPts val="0"/>
              </a:spcAft>
              <a:buFont typeface="+mj-lt"/>
              <a:buAutoNum type="arabicPeriod"/>
            </a:pPr>
            <a:r>
              <a:rPr lang="en-IN" sz="1100" dirty="0">
                <a:effectLst/>
                <a:latin typeface="Times New Roman" panose="02020603050405020304" pitchFamily="18" charset="0"/>
                <a:ea typeface="Times New Roman" panose="02020603050405020304" pitchFamily="18" charset="0"/>
              </a:rPr>
              <a:t>In the Gift card, there are 2 types Retail Gift cards and promotional. </a:t>
            </a:r>
            <a:endParaRPr lang="en-US" sz="1100" dirty="0">
              <a:effectLst/>
              <a:latin typeface="Times New Roman" panose="02020603050405020304" pitchFamily="18" charset="0"/>
              <a:ea typeface="Times New Roman" panose="02020603050405020304" pitchFamily="18" charset="0"/>
            </a:endParaRPr>
          </a:p>
          <a:p>
            <a:pPr marL="800100" lvl="1" indent="-342900" algn="just">
              <a:lnSpc>
                <a:spcPct val="115000"/>
              </a:lnSpc>
              <a:spcBef>
                <a:spcPts val="1600"/>
              </a:spcBef>
              <a:buFont typeface="+mj-lt"/>
              <a:buAutoNum type="alphaLcParenR"/>
            </a:pPr>
            <a:r>
              <a:rPr lang="en-IN" sz="1100" dirty="0">
                <a:effectLst/>
                <a:latin typeface="Times New Roman" panose="02020603050405020304" pitchFamily="18" charset="0"/>
                <a:ea typeface="Times New Roman" panose="02020603050405020304" pitchFamily="18" charset="0"/>
              </a:rPr>
              <a:t>Retail Gift:  This is a Gift card that the customers purchase by buying the complete price. Example 1000 Rs gift card customer can purchase any product worth 1000 Rs.</a:t>
            </a:r>
            <a:endParaRPr lang="en-US" sz="1100" dirty="0">
              <a:effectLst/>
              <a:latin typeface="Times New Roman" panose="02020603050405020304" pitchFamily="18" charset="0"/>
              <a:ea typeface="Times New Roman" panose="02020603050405020304" pitchFamily="18" charset="0"/>
            </a:endParaRPr>
          </a:p>
          <a:p>
            <a:pPr marL="800100" lvl="1" indent="-342900" algn="just">
              <a:lnSpc>
                <a:spcPct val="115000"/>
              </a:lnSpc>
              <a:spcBef>
                <a:spcPts val="1600"/>
              </a:spcBef>
              <a:buFont typeface="+mj-lt"/>
              <a:buAutoNum type="alphaLcParenR"/>
            </a:pPr>
            <a:r>
              <a:rPr lang="en-IN" sz="1100" dirty="0">
                <a:effectLst/>
                <a:latin typeface="Times New Roman" panose="02020603050405020304" pitchFamily="18" charset="0"/>
                <a:ea typeface="Times New Roman" panose="02020603050405020304" pitchFamily="18" charset="0"/>
              </a:rPr>
              <a:t>Promotional: Giving the promotional gift card which has an offer through we can the product at a discounted price, in some cases the discount is allowed based on the Fixed Benchmark price. Example: 200Rs promotional Gift card can be used on the purchase of 2000 Rs worth of the product. </a:t>
            </a:r>
            <a:endParaRPr lang="en-US" sz="1100" dirty="0">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1600"/>
              </a:spcBef>
              <a:spcAft>
                <a:spcPts val="0"/>
              </a:spcAft>
              <a:buFont typeface="+mj-lt"/>
              <a:buAutoNum type="arabicPeriod"/>
            </a:pPr>
            <a:r>
              <a:rPr lang="en-IN" sz="1100" dirty="0">
                <a:effectLst/>
                <a:latin typeface="Times New Roman" panose="02020603050405020304" pitchFamily="18" charset="0"/>
                <a:ea typeface="Times New Roman" panose="02020603050405020304" pitchFamily="18" charset="0"/>
              </a:rPr>
              <a:t>The company licensed from the RBI are authorised to issue Gift cards.</a:t>
            </a:r>
            <a:endParaRPr lang="en-US" sz="1100" dirty="0">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1600"/>
              </a:spcBef>
              <a:spcAft>
                <a:spcPts val="0"/>
              </a:spcAft>
              <a:buFont typeface="+mj-lt"/>
              <a:buAutoNum type="arabicPeriod"/>
            </a:pPr>
            <a:r>
              <a:rPr lang="en-IN" sz="1100" dirty="0">
                <a:effectLst/>
                <a:latin typeface="Times New Roman" panose="02020603050405020304" pitchFamily="18" charset="0"/>
                <a:ea typeface="Times New Roman" panose="02020603050405020304" pitchFamily="18" charset="0"/>
              </a:rPr>
              <a:t>Similar to any credit/debit card every merchant Brand has unique numbers are provided so that the Gift card functions as per the client requirements and T&amp;C.</a:t>
            </a:r>
            <a:endParaRPr lang="en-US" sz="1100" dirty="0">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1600"/>
              </a:spcBef>
              <a:spcAft>
                <a:spcPts val="0"/>
              </a:spcAft>
              <a:buFont typeface="+mj-lt"/>
              <a:buAutoNum type="arabicPeriod"/>
            </a:pPr>
            <a:r>
              <a:rPr lang="en-IN" sz="1100" dirty="0">
                <a:effectLst/>
                <a:latin typeface="Times New Roman" panose="02020603050405020304" pitchFamily="18" charset="0"/>
                <a:ea typeface="Times New Roman" panose="02020603050405020304" pitchFamily="18" charset="0"/>
              </a:rPr>
              <a:t>In the Gift card, we have Activation, Redemption, refund, and validity extension of the gift card.</a:t>
            </a:r>
            <a:endParaRPr lang="en-US" sz="1100" dirty="0">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1600"/>
              </a:spcBef>
              <a:spcAft>
                <a:spcPts val="0"/>
              </a:spcAft>
              <a:buFont typeface="+mj-lt"/>
              <a:buAutoNum type="arabicPeriod"/>
            </a:pPr>
            <a:r>
              <a:rPr lang="en-IN" sz="1100" dirty="0">
                <a:effectLst/>
                <a:latin typeface="Times New Roman" panose="02020603050405020304" pitchFamily="18" charset="0"/>
                <a:ea typeface="Times New Roman" panose="02020603050405020304" pitchFamily="18" charset="0"/>
              </a:rPr>
              <a:t>Customers use Web portal / App to log in to purchase the Retail Gift card / promotional Gift card </a:t>
            </a:r>
            <a:endParaRPr lang="en-US" sz="1100" dirty="0">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1600"/>
              </a:spcBef>
              <a:spcAft>
                <a:spcPts val="0"/>
              </a:spcAft>
              <a:buFont typeface="+mj-lt"/>
              <a:buAutoNum type="arabicPeriod"/>
            </a:pPr>
            <a:r>
              <a:rPr lang="en-IN" sz="1100" dirty="0">
                <a:effectLst/>
                <a:latin typeface="Times New Roman" panose="02020603050405020304" pitchFamily="18" charset="0"/>
                <a:ea typeface="Times New Roman" panose="02020603050405020304" pitchFamily="18" charset="0"/>
              </a:rPr>
              <a:t>Once purchased, It can be used sent to yourself, friends, and others through SMS, Mail.</a:t>
            </a:r>
            <a:endParaRPr lang="en-US" sz="1100" dirty="0">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1600"/>
              </a:spcBef>
              <a:spcAft>
                <a:spcPts val="0"/>
              </a:spcAft>
              <a:buFont typeface="+mj-lt"/>
              <a:buAutoNum type="arabicPeriod"/>
            </a:pPr>
            <a:r>
              <a:rPr lang="en-IN" sz="1100" dirty="0">
                <a:effectLst/>
                <a:latin typeface="Times New Roman" panose="02020603050405020304" pitchFamily="18" charset="0"/>
                <a:ea typeface="Times New Roman" panose="02020603050405020304" pitchFamily="18" charset="0"/>
              </a:rPr>
              <a:t>Customers who post validation and Login to the portal can claim the Gift card. </a:t>
            </a:r>
            <a:endParaRPr lang="en-US" sz="1100" dirty="0">
              <a:effectLst/>
              <a:latin typeface="Times New Roman" panose="02020603050405020304" pitchFamily="18" charset="0"/>
              <a:ea typeface="Times New Roman" panose="02020603050405020304" pitchFamily="18" charset="0"/>
            </a:endParaRPr>
          </a:p>
          <a:p>
            <a:pPr marL="914400" lvl="1">
              <a:lnSpc>
                <a:spcPct val="115000"/>
              </a:lnSpc>
              <a:spcAft>
                <a:spcPts val="130"/>
              </a:spcAft>
            </a:pPr>
            <a:endParaRPr lang="en-IN" sz="1100" dirty="0">
              <a:solidFill>
                <a:srgbClr val="000000"/>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631210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9029B-BC93-435B-88AB-FA5DEF098789}"/>
              </a:ext>
            </a:extLst>
          </p:cNvPr>
          <p:cNvSpPr>
            <a:spLocks noGrp="1"/>
          </p:cNvSpPr>
          <p:nvPr>
            <p:ph type="title"/>
          </p:nvPr>
        </p:nvSpPr>
        <p:spPr>
          <a:xfrm>
            <a:off x="3386667" y="379812"/>
            <a:ext cx="8382000" cy="670055"/>
          </a:xfrm>
        </p:spPr>
        <p:txBody>
          <a:bodyPr>
            <a:normAutofit/>
          </a:bodyPr>
          <a:lstStyle/>
          <a:p>
            <a:r>
              <a:rPr lang="en-US" dirty="0"/>
              <a:t>Business Understanding</a:t>
            </a:r>
          </a:p>
        </p:txBody>
      </p:sp>
      <p:sp>
        <p:nvSpPr>
          <p:cNvPr id="5" name="TextBox 4">
            <a:extLst>
              <a:ext uri="{FF2B5EF4-FFF2-40B4-BE49-F238E27FC236}">
                <a16:creationId xmlns:a16="http://schemas.microsoft.com/office/drawing/2014/main" id="{CFD24D5D-470F-4153-87AA-66779CE1F81C}"/>
              </a:ext>
            </a:extLst>
          </p:cNvPr>
          <p:cNvSpPr txBox="1"/>
          <p:nvPr/>
        </p:nvSpPr>
        <p:spPr>
          <a:xfrm>
            <a:off x="359262" y="1408530"/>
            <a:ext cx="11409405" cy="5069658"/>
          </a:xfrm>
          <a:prstGeom prst="rect">
            <a:avLst/>
          </a:prstGeom>
          <a:noFill/>
        </p:spPr>
        <p:txBody>
          <a:bodyPr wrap="square">
            <a:spAutoFit/>
          </a:bodyPr>
          <a:lstStyle/>
          <a:p>
            <a:pPr marR="0" lvl="0" algn="just">
              <a:lnSpc>
                <a:spcPct val="115000"/>
              </a:lnSpc>
              <a:spcBef>
                <a:spcPts val="1600"/>
              </a:spcBef>
              <a:spcAft>
                <a:spcPts val="0"/>
              </a:spcAft>
            </a:pPr>
            <a:r>
              <a:rPr lang="en-IN" sz="1100" dirty="0">
                <a:effectLst/>
                <a:latin typeface="Times New Roman" panose="02020603050405020304" pitchFamily="18" charset="0"/>
                <a:ea typeface="Times New Roman" panose="02020603050405020304" pitchFamily="18" charset="0"/>
              </a:rPr>
              <a:t>11.  In order to Redeem/use the gift card, the Gift card PIN needs to be used to authorizing the Merchant to use the Gift card money to purchase the product.</a:t>
            </a:r>
            <a:endParaRPr lang="en-US" sz="1100" dirty="0">
              <a:effectLst/>
              <a:latin typeface="Times New Roman" panose="02020603050405020304" pitchFamily="18" charset="0"/>
              <a:ea typeface="Times New Roman" panose="02020603050405020304" pitchFamily="18" charset="0"/>
            </a:endParaRPr>
          </a:p>
          <a:p>
            <a:pPr marR="0" lvl="0" algn="just">
              <a:lnSpc>
                <a:spcPct val="115000"/>
              </a:lnSpc>
              <a:spcBef>
                <a:spcPts val="1600"/>
              </a:spcBef>
              <a:spcAft>
                <a:spcPts val="0"/>
              </a:spcAft>
            </a:pPr>
            <a:r>
              <a:rPr lang="en-IN" sz="1100" dirty="0">
                <a:effectLst/>
                <a:latin typeface="Times New Roman" panose="02020603050405020304" pitchFamily="18" charset="0"/>
                <a:ea typeface="Times New Roman" panose="02020603050405020304" pitchFamily="18" charset="0"/>
              </a:rPr>
              <a:t>12. Every gift card has a validity duration, post this it will be expired and cannot be used. </a:t>
            </a:r>
            <a:endParaRPr lang="en-US" sz="1100" dirty="0">
              <a:latin typeface="Times New Roman" panose="02020603050405020304" pitchFamily="18" charset="0"/>
              <a:ea typeface="Times New Roman" panose="02020603050405020304" pitchFamily="18" charset="0"/>
            </a:endParaRPr>
          </a:p>
          <a:p>
            <a:pPr marR="0" lvl="0" algn="just">
              <a:lnSpc>
                <a:spcPct val="115000"/>
              </a:lnSpc>
              <a:spcBef>
                <a:spcPts val="1600"/>
              </a:spcBef>
              <a:spcAft>
                <a:spcPts val="0"/>
              </a:spcAft>
            </a:pPr>
            <a:r>
              <a:rPr lang="en-US" sz="1100" dirty="0">
                <a:effectLst/>
                <a:latin typeface="Times New Roman" panose="02020603050405020304" pitchFamily="18" charset="0"/>
                <a:ea typeface="Times New Roman" panose="02020603050405020304" pitchFamily="18" charset="0"/>
              </a:rPr>
              <a:t>13. </a:t>
            </a:r>
            <a:r>
              <a:rPr lang="en-IN" sz="1100" dirty="0">
                <a:effectLst/>
                <a:latin typeface="Times New Roman" panose="02020603050405020304" pitchFamily="18" charset="0"/>
                <a:ea typeface="Times New Roman" panose="02020603050405020304" pitchFamily="18" charset="0"/>
              </a:rPr>
              <a:t>In case the Brand agrees or customer requests (approved by the brand) the Gift card validity will be extended. </a:t>
            </a:r>
            <a:endParaRPr lang="en-US" sz="1100" dirty="0">
              <a:effectLst/>
              <a:latin typeface="Times New Roman" panose="02020603050405020304" pitchFamily="18" charset="0"/>
              <a:ea typeface="Times New Roman" panose="02020603050405020304" pitchFamily="18" charset="0"/>
            </a:endParaRPr>
          </a:p>
          <a:p>
            <a:pPr marR="0" lvl="0" algn="just">
              <a:lnSpc>
                <a:spcPct val="115000"/>
              </a:lnSpc>
              <a:spcBef>
                <a:spcPts val="1600"/>
              </a:spcBef>
              <a:spcAft>
                <a:spcPts val="0"/>
              </a:spcAft>
            </a:pPr>
            <a:r>
              <a:rPr lang="en-IN" sz="1100" dirty="0">
                <a:effectLst/>
                <a:latin typeface="Times New Roman" panose="02020603050405020304" pitchFamily="18" charset="0"/>
                <a:ea typeface="Times New Roman" panose="02020603050405020304" pitchFamily="18" charset="0"/>
              </a:rPr>
              <a:t>14. The Terms and Conditions of each gift card are based on the Brand requirement.</a:t>
            </a:r>
            <a:endParaRPr lang="en-US" sz="1100" dirty="0">
              <a:effectLst/>
              <a:latin typeface="Times New Roman" panose="02020603050405020304" pitchFamily="18" charset="0"/>
              <a:ea typeface="Times New Roman" panose="02020603050405020304" pitchFamily="18" charset="0"/>
            </a:endParaRPr>
          </a:p>
          <a:p>
            <a:pPr marR="0" lvl="0" algn="just">
              <a:lnSpc>
                <a:spcPct val="115000"/>
              </a:lnSpc>
              <a:spcBef>
                <a:spcPts val="1600"/>
              </a:spcBef>
              <a:spcAft>
                <a:spcPts val="0"/>
              </a:spcAft>
            </a:pPr>
            <a:r>
              <a:rPr lang="en-IN" sz="1100" dirty="0">
                <a:effectLst/>
                <a:latin typeface="Times New Roman" panose="02020603050405020304" pitchFamily="18" charset="0"/>
                <a:ea typeface="Times New Roman" panose="02020603050405020304" pitchFamily="18" charset="0"/>
              </a:rPr>
              <a:t>15. The customers like the Gift card because of the following reasons. </a:t>
            </a:r>
            <a:endParaRPr lang="en-US" sz="1100" dirty="0">
              <a:effectLst/>
              <a:latin typeface="Times New Roman" panose="02020603050405020304" pitchFamily="18" charset="0"/>
              <a:ea typeface="Times New Roman" panose="02020603050405020304" pitchFamily="18" charset="0"/>
            </a:endParaRPr>
          </a:p>
          <a:p>
            <a:pPr marL="800100" lvl="1" indent="-342900" algn="just">
              <a:lnSpc>
                <a:spcPct val="115000"/>
              </a:lnSpc>
              <a:spcBef>
                <a:spcPts val="1600"/>
              </a:spcBef>
              <a:buFont typeface="+mj-lt"/>
              <a:buAutoNum type="alphaLcParenR"/>
            </a:pPr>
            <a:r>
              <a:rPr lang="en-IN" sz="1100" dirty="0">
                <a:effectLst/>
                <a:latin typeface="Times New Roman" panose="02020603050405020304" pitchFamily="18" charset="0"/>
                <a:ea typeface="Times New Roman" panose="02020603050405020304" pitchFamily="18" charset="0"/>
              </a:rPr>
              <a:t>They have access to a wide variety of brands to choose from. </a:t>
            </a:r>
            <a:endParaRPr lang="en-US" sz="1100" dirty="0">
              <a:effectLst/>
              <a:latin typeface="Times New Roman" panose="02020603050405020304" pitchFamily="18" charset="0"/>
              <a:ea typeface="Times New Roman" panose="02020603050405020304" pitchFamily="18" charset="0"/>
            </a:endParaRPr>
          </a:p>
          <a:p>
            <a:pPr marL="800100" lvl="1" indent="-342900" algn="just">
              <a:lnSpc>
                <a:spcPct val="115000"/>
              </a:lnSpc>
              <a:spcBef>
                <a:spcPts val="1600"/>
              </a:spcBef>
              <a:buFont typeface="+mj-lt"/>
              <a:buAutoNum type="alphaLcParenR"/>
            </a:pPr>
            <a:r>
              <a:rPr lang="en-IN" sz="1100" dirty="0">
                <a:effectLst/>
                <a:latin typeface="Times New Roman" panose="02020603050405020304" pitchFamily="18" charset="0"/>
                <a:ea typeface="Times New Roman" panose="02020603050405020304" pitchFamily="18" charset="0"/>
              </a:rPr>
              <a:t>It gives them good discounts, promotional offers.</a:t>
            </a:r>
            <a:endParaRPr lang="en-US" sz="1100" dirty="0">
              <a:effectLst/>
              <a:latin typeface="Times New Roman" panose="02020603050405020304" pitchFamily="18" charset="0"/>
              <a:ea typeface="Times New Roman" panose="02020603050405020304" pitchFamily="18" charset="0"/>
            </a:endParaRPr>
          </a:p>
          <a:p>
            <a:pPr marL="800100" lvl="1" indent="-342900" algn="just">
              <a:lnSpc>
                <a:spcPct val="115000"/>
              </a:lnSpc>
              <a:spcBef>
                <a:spcPts val="1600"/>
              </a:spcBef>
              <a:buFont typeface="+mj-lt"/>
              <a:buAutoNum type="alphaLcParenR"/>
            </a:pPr>
            <a:r>
              <a:rPr lang="en-IN" sz="1100" dirty="0">
                <a:effectLst/>
                <a:latin typeface="Times New Roman" panose="02020603050405020304" pitchFamily="18" charset="0"/>
                <a:ea typeface="Times New Roman" panose="02020603050405020304" pitchFamily="18" charset="0"/>
              </a:rPr>
              <a:t>Gift people with Ecard / physical gift card instead of giving physical cash.</a:t>
            </a:r>
            <a:endParaRPr lang="en-US" sz="1100" dirty="0">
              <a:effectLst/>
              <a:latin typeface="Times New Roman" panose="02020603050405020304" pitchFamily="18" charset="0"/>
              <a:ea typeface="Times New Roman" panose="02020603050405020304" pitchFamily="18" charset="0"/>
            </a:endParaRPr>
          </a:p>
          <a:p>
            <a:pPr marL="800100" lvl="1" indent="-342900" algn="just">
              <a:lnSpc>
                <a:spcPct val="115000"/>
              </a:lnSpc>
              <a:spcBef>
                <a:spcPts val="1600"/>
              </a:spcBef>
              <a:buFont typeface="+mj-lt"/>
              <a:buAutoNum type="alphaLcParenR"/>
            </a:pPr>
            <a:r>
              <a:rPr lang="en-IN" sz="1100" dirty="0">
                <a:effectLst/>
                <a:latin typeface="Times New Roman" panose="02020603050405020304" pitchFamily="18" charset="0"/>
                <a:ea typeface="Times New Roman" panose="02020603050405020304" pitchFamily="18" charset="0"/>
              </a:rPr>
              <a:t>Based on customer convenience the card can be used online and offline stores.</a:t>
            </a:r>
            <a:endParaRPr lang="en-US" sz="1100" dirty="0">
              <a:effectLst/>
              <a:latin typeface="Times New Roman" panose="02020603050405020304" pitchFamily="18" charset="0"/>
              <a:ea typeface="Times New Roman" panose="02020603050405020304" pitchFamily="18" charset="0"/>
            </a:endParaRPr>
          </a:p>
          <a:p>
            <a:pPr marL="800100" lvl="1" indent="-342900" algn="just">
              <a:lnSpc>
                <a:spcPct val="115000"/>
              </a:lnSpc>
              <a:spcBef>
                <a:spcPts val="1600"/>
              </a:spcBef>
              <a:buFont typeface="+mj-lt"/>
              <a:buAutoNum type="alphaLcParenR"/>
            </a:pPr>
            <a:r>
              <a:rPr lang="en-IN" sz="1100" dirty="0">
                <a:effectLst/>
                <a:latin typeface="Times New Roman" panose="02020603050405020304" pitchFamily="18" charset="0"/>
                <a:ea typeface="Times New Roman" panose="02020603050405020304" pitchFamily="18" charset="0"/>
              </a:rPr>
              <a:t>We can store all the Gift cards in one place.</a:t>
            </a:r>
            <a:endParaRPr lang="en-US" sz="1100" dirty="0">
              <a:effectLst/>
              <a:latin typeface="Times New Roman" panose="02020603050405020304" pitchFamily="18" charset="0"/>
              <a:ea typeface="Times New Roman" panose="02020603050405020304" pitchFamily="18" charset="0"/>
            </a:endParaRPr>
          </a:p>
          <a:p>
            <a:pPr marL="800100" lvl="1" indent="-342900" algn="just">
              <a:lnSpc>
                <a:spcPct val="115000"/>
              </a:lnSpc>
              <a:spcBef>
                <a:spcPts val="1600"/>
              </a:spcBef>
              <a:buFont typeface="+mj-lt"/>
              <a:buAutoNum type="alphaLcParenR"/>
            </a:pPr>
            <a:r>
              <a:rPr lang="en-IN" sz="1100" dirty="0">
                <a:effectLst/>
                <a:latin typeface="Times New Roman" panose="02020603050405020304" pitchFamily="18" charset="0"/>
                <a:ea typeface="Times New Roman" panose="02020603050405020304" pitchFamily="18" charset="0"/>
              </a:rPr>
              <a:t>Having multiple payment gateways, we are able to purchase the product.</a:t>
            </a:r>
            <a:endParaRPr lang="en-US" sz="1100" dirty="0">
              <a:effectLst/>
              <a:latin typeface="Times New Roman" panose="02020603050405020304" pitchFamily="18" charset="0"/>
              <a:ea typeface="Times New Roman" panose="02020603050405020304" pitchFamily="18" charset="0"/>
            </a:endParaRPr>
          </a:p>
          <a:p>
            <a:pPr marL="800100" lvl="1" indent="-342900" algn="just">
              <a:lnSpc>
                <a:spcPct val="115000"/>
              </a:lnSpc>
              <a:spcBef>
                <a:spcPts val="1600"/>
              </a:spcBef>
              <a:buFont typeface="+mj-lt"/>
              <a:buAutoNum type="alphaLcParenR"/>
            </a:pPr>
            <a:r>
              <a:rPr lang="en-IN" sz="1100" dirty="0">
                <a:effectLst/>
                <a:latin typeface="Times New Roman" panose="02020603050405020304" pitchFamily="18" charset="0"/>
                <a:ea typeface="Times New Roman" panose="02020603050405020304" pitchFamily="18" charset="0"/>
              </a:rPr>
              <a:t>Faster processing and delivery of service using the latest technology is the key to success.</a:t>
            </a:r>
            <a:endParaRPr lang="en-US" sz="1100" dirty="0">
              <a:effectLst/>
              <a:latin typeface="Times New Roman" panose="02020603050405020304" pitchFamily="18" charset="0"/>
              <a:ea typeface="Times New Roman" panose="02020603050405020304" pitchFamily="18" charset="0"/>
            </a:endParaRPr>
          </a:p>
          <a:p>
            <a:pPr marL="800100" lvl="1" indent="-342900" algn="just">
              <a:lnSpc>
                <a:spcPct val="115000"/>
              </a:lnSpc>
              <a:spcBef>
                <a:spcPts val="1600"/>
              </a:spcBef>
              <a:buFont typeface="+mj-lt"/>
              <a:buAutoNum type="alphaLcParenR"/>
            </a:pPr>
            <a:r>
              <a:rPr lang="en-IN" sz="1100" dirty="0">
                <a:effectLst/>
                <a:latin typeface="Times New Roman" panose="02020603050405020304" pitchFamily="18" charset="0"/>
                <a:ea typeface="Times New Roman" panose="02020603050405020304" pitchFamily="18" charset="0"/>
              </a:rPr>
              <a:t>Easy to use across the age group attracts the customers.  </a:t>
            </a:r>
            <a:endParaRPr lang="en-US" sz="11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389672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9029B-BC93-435B-88AB-FA5DEF098789}"/>
              </a:ext>
            </a:extLst>
          </p:cNvPr>
          <p:cNvSpPr>
            <a:spLocks noGrp="1"/>
          </p:cNvSpPr>
          <p:nvPr>
            <p:ph type="title"/>
          </p:nvPr>
        </p:nvSpPr>
        <p:spPr/>
        <p:txBody>
          <a:bodyPr>
            <a:normAutofit/>
          </a:bodyPr>
          <a:lstStyle/>
          <a:p>
            <a:r>
              <a:rPr lang="en-US" dirty="0"/>
              <a:t>Business Understanding</a:t>
            </a:r>
          </a:p>
        </p:txBody>
      </p:sp>
      <p:graphicFrame>
        <p:nvGraphicFramePr>
          <p:cNvPr id="3" name="Table 2">
            <a:extLst>
              <a:ext uri="{FF2B5EF4-FFF2-40B4-BE49-F238E27FC236}">
                <a16:creationId xmlns:a16="http://schemas.microsoft.com/office/drawing/2014/main" id="{6C031E6E-F846-4416-AC3B-BFC16B533FCB}"/>
              </a:ext>
            </a:extLst>
          </p:cNvPr>
          <p:cNvGraphicFramePr>
            <a:graphicFrameLocks noGrp="1"/>
          </p:cNvGraphicFramePr>
          <p:nvPr/>
        </p:nvGraphicFramePr>
        <p:xfrm>
          <a:off x="872266" y="2764145"/>
          <a:ext cx="8288210" cy="3536892"/>
        </p:xfrm>
        <a:graphic>
          <a:graphicData uri="http://schemas.openxmlformats.org/drawingml/2006/table">
            <a:tbl>
              <a:tblPr>
                <a:tableStyleId>{616DA210-FB5B-4158-B5E0-FEB733F419BA}</a:tableStyleId>
              </a:tblPr>
              <a:tblGrid>
                <a:gridCol w="714512">
                  <a:extLst>
                    <a:ext uri="{9D8B030D-6E8A-4147-A177-3AD203B41FA5}">
                      <a16:colId xmlns:a16="http://schemas.microsoft.com/office/drawing/2014/main" val="2260039346"/>
                    </a:ext>
                  </a:extLst>
                </a:gridCol>
                <a:gridCol w="2860041">
                  <a:extLst>
                    <a:ext uri="{9D8B030D-6E8A-4147-A177-3AD203B41FA5}">
                      <a16:colId xmlns:a16="http://schemas.microsoft.com/office/drawing/2014/main" val="3806310985"/>
                    </a:ext>
                  </a:extLst>
                </a:gridCol>
                <a:gridCol w="308504">
                  <a:extLst>
                    <a:ext uri="{9D8B030D-6E8A-4147-A177-3AD203B41FA5}">
                      <a16:colId xmlns:a16="http://schemas.microsoft.com/office/drawing/2014/main" val="1116424870"/>
                    </a:ext>
                  </a:extLst>
                </a:gridCol>
                <a:gridCol w="4405153">
                  <a:extLst>
                    <a:ext uri="{9D8B030D-6E8A-4147-A177-3AD203B41FA5}">
                      <a16:colId xmlns:a16="http://schemas.microsoft.com/office/drawing/2014/main" val="2055887230"/>
                    </a:ext>
                  </a:extLst>
                </a:gridCol>
              </a:tblGrid>
              <a:tr h="196494">
                <a:tc>
                  <a:txBody>
                    <a:bodyPr/>
                    <a:lstStyle/>
                    <a:p>
                      <a:pPr algn="ctr" fontAlgn="b"/>
                      <a:r>
                        <a:rPr lang="en-US" sz="1050" b="1" i="0" u="none" strike="noStrike" dirty="0">
                          <a:solidFill>
                            <a:srgbClr val="000000"/>
                          </a:solidFill>
                          <a:effectLst/>
                          <a:latin typeface="Calibri" panose="020F0502020204030204" pitchFamily="34" charset="0"/>
                          <a:cs typeface="Calibri" panose="020F0502020204030204" pitchFamily="34" charset="0"/>
                        </a:rPr>
                        <a:t>#</a:t>
                      </a:r>
                    </a:p>
                  </a:txBody>
                  <a:tcPr marL="7809" marR="7809" marT="7809" marB="0" anchor="b"/>
                </a:tc>
                <a:tc>
                  <a:txBody>
                    <a:bodyPr/>
                    <a:lstStyle/>
                    <a:p>
                      <a:pPr algn="ctr" fontAlgn="b"/>
                      <a:r>
                        <a:rPr lang="en-US" sz="1050" b="1" u="none" strike="noStrike" dirty="0">
                          <a:effectLst/>
                          <a:latin typeface="Calibri" panose="020F0502020204030204" pitchFamily="34" charset="0"/>
                          <a:cs typeface="Calibri" panose="020F0502020204030204" pitchFamily="34" charset="0"/>
                        </a:rPr>
                        <a:t>Product features </a:t>
                      </a:r>
                      <a:endParaRPr lang="en-US" sz="1050" b="1" i="0" u="none" strike="noStrike" dirty="0">
                        <a:solidFill>
                          <a:srgbClr val="000000"/>
                        </a:solidFill>
                        <a:effectLst/>
                        <a:latin typeface="Calibri" panose="020F0502020204030204" pitchFamily="34" charset="0"/>
                        <a:cs typeface="Calibri" panose="020F0502020204030204" pitchFamily="34" charset="0"/>
                      </a:endParaRPr>
                    </a:p>
                  </a:txBody>
                  <a:tcPr marL="7809" marR="7809" marT="7809" marB="0" anchor="b"/>
                </a:tc>
                <a:tc>
                  <a:txBody>
                    <a:bodyPr/>
                    <a:lstStyle/>
                    <a:p>
                      <a:pPr algn="l" fontAlgn="b"/>
                      <a:r>
                        <a:rPr lang="en-US" sz="1050" b="1" u="none" strike="noStrike">
                          <a:effectLst/>
                          <a:latin typeface="Calibri" panose="020F0502020204030204" pitchFamily="34" charset="0"/>
                          <a:cs typeface="Calibri" panose="020F0502020204030204" pitchFamily="34" charset="0"/>
                        </a:rPr>
                        <a:t> </a:t>
                      </a:r>
                      <a:endParaRPr lang="en-US" sz="1050" b="1" i="0" u="none" strike="noStrike">
                        <a:solidFill>
                          <a:srgbClr val="000000"/>
                        </a:solidFill>
                        <a:effectLst/>
                        <a:latin typeface="Calibri" panose="020F0502020204030204" pitchFamily="34" charset="0"/>
                        <a:cs typeface="Calibri" panose="020F0502020204030204" pitchFamily="34" charset="0"/>
                      </a:endParaRPr>
                    </a:p>
                  </a:txBody>
                  <a:tcPr marL="7809" marR="7809" marT="7809" marB="0" anchor="b"/>
                </a:tc>
                <a:tc>
                  <a:txBody>
                    <a:bodyPr/>
                    <a:lstStyle/>
                    <a:p>
                      <a:pPr algn="l" fontAlgn="b"/>
                      <a:r>
                        <a:rPr lang="en-US" sz="1050" b="1" u="none" strike="noStrike" dirty="0">
                          <a:effectLst/>
                          <a:latin typeface="Calibri" panose="020F0502020204030204" pitchFamily="34" charset="0"/>
                          <a:cs typeface="Calibri" panose="020F0502020204030204" pitchFamily="34" charset="0"/>
                        </a:rPr>
                        <a:t>Details - Based on which we have grouped.</a:t>
                      </a:r>
                      <a:endParaRPr lang="en-US" sz="1050" b="1" i="0" u="none" strike="noStrike" dirty="0">
                        <a:solidFill>
                          <a:srgbClr val="000000"/>
                        </a:solidFill>
                        <a:effectLst/>
                        <a:latin typeface="Calibri" panose="020F0502020204030204" pitchFamily="34" charset="0"/>
                        <a:cs typeface="Calibri" panose="020F0502020204030204" pitchFamily="34" charset="0"/>
                      </a:endParaRPr>
                    </a:p>
                  </a:txBody>
                  <a:tcPr marL="7809" marR="7809" marT="7809" marB="0" anchor="b"/>
                </a:tc>
                <a:extLst>
                  <a:ext uri="{0D108BD9-81ED-4DB2-BD59-A6C34878D82A}">
                    <a16:rowId xmlns:a16="http://schemas.microsoft.com/office/drawing/2014/main" val="3116252791"/>
                  </a:ext>
                </a:extLst>
              </a:tr>
              <a:tr h="196494">
                <a:tc>
                  <a:txBody>
                    <a:bodyPr/>
                    <a:lstStyle/>
                    <a:p>
                      <a:pPr algn="ctr" fontAlgn="b"/>
                      <a:r>
                        <a:rPr lang="en-US" sz="1100" b="1" i="0" u="none" strike="noStrike" dirty="0">
                          <a:solidFill>
                            <a:srgbClr val="000000"/>
                          </a:solidFill>
                          <a:effectLst/>
                          <a:latin typeface="Calibri" panose="020F0502020204030204" pitchFamily="34" charset="0"/>
                          <a:cs typeface="Calibri" panose="020F0502020204030204" pitchFamily="34" charset="0"/>
                        </a:rPr>
                        <a:t>1</a:t>
                      </a:r>
                    </a:p>
                  </a:txBody>
                  <a:tcPr marL="7809" marR="7809" marT="7809" marB="0" anchor="b"/>
                </a:tc>
                <a:tc>
                  <a:txBody>
                    <a:bodyPr/>
                    <a:lstStyle/>
                    <a:p>
                      <a:pPr algn="l" fontAlgn="b"/>
                      <a:r>
                        <a:rPr lang="en-US" sz="1050" u="none" strike="noStrike" dirty="0">
                          <a:effectLst/>
                          <a:latin typeface="Calibri" panose="020F0502020204030204" pitchFamily="34" charset="0"/>
                          <a:cs typeface="Calibri" panose="020F0502020204030204" pitchFamily="34" charset="0"/>
                        </a:rPr>
                        <a:t>Customer Support not good</a:t>
                      </a:r>
                      <a:endParaRPr lang="en-US" sz="1050" b="0" i="0" u="none" strike="noStrike" dirty="0">
                        <a:solidFill>
                          <a:srgbClr val="000000"/>
                        </a:solidFill>
                        <a:effectLst/>
                        <a:latin typeface="Calibri" panose="020F0502020204030204" pitchFamily="34" charset="0"/>
                        <a:cs typeface="Calibri" panose="020F0502020204030204" pitchFamily="34" charset="0"/>
                      </a:endParaRPr>
                    </a:p>
                  </a:txBody>
                  <a:tcPr marL="7809" marR="7809" marT="7809" marB="0" anchor="b"/>
                </a:tc>
                <a:tc>
                  <a:txBody>
                    <a:bodyPr/>
                    <a:lstStyle/>
                    <a:p>
                      <a:pPr algn="l" fontAlgn="b"/>
                      <a:r>
                        <a:rPr lang="en-US" sz="1050" u="none" strike="noStrike">
                          <a:effectLst/>
                          <a:latin typeface="Calibri" panose="020F0502020204030204" pitchFamily="34" charset="0"/>
                          <a:cs typeface="Calibri" panose="020F0502020204030204" pitchFamily="34" charset="0"/>
                        </a:rPr>
                        <a:t> </a:t>
                      </a:r>
                      <a:endParaRPr lang="en-US" sz="1050" b="0" i="0" u="none" strike="noStrike">
                        <a:solidFill>
                          <a:srgbClr val="000000"/>
                        </a:solidFill>
                        <a:effectLst/>
                        <a:latin typeface="Calibri" panose="020F0502020204030204" pitchFamily="34" charset="0"/>
                        <a:cs typeface="Calibri" panose="020F0502020204030204" pitchFamily="34" charset="0"/>
                      </a:endParaRPr>
                    </a:p>
                  </a:txBody>
                  <a:tcPr marL="7809" marR="7809" marT="7809" marB="0" anchor="b"/>
                </a:tc>
                <a:tc>
                  <a:txBody>
                    <a:bodyPr/>
                    <a:lstStyle/>
                    <a:p>
                      <a:pPr algn="l" fontAlgn="b"/>
                      <a:r>
                        <a:rPr lang="en-IN" sz="1050" u="none" strike="noStrike">
                          <a:effectLst/>
                          <a:latin typeface="Calibri" panose="020F0502020204030204" pitchFamily="34" charset="0"/>
                          <a:cs typeface="Calibri" panose="020F0502020204030204" pitchFamily="34" charset="0"/>
                        </a:rPr>
                        <a:t>Customer Support  / Chat Support  Service/ Awaiting Response/Help me issues</a:t>
                      </a:r>
                      <a:endParaRPr lang="en-IN" sz="1050" b="0" i="0" u="none" strike="noStrike">
                        <a:solidFill>
                          <a:srgbClr val="000000"/>
                        </a:solidFill>
                        <a:effectLst/>
                        <a:latin typeface="Calibri" panose="020F0502020204030204" pitchFamily="34" charset="0"/>
                        <a:cs typeface="Calibri" panose="020F0502020204030204" pitchFamily="34" charset="0"/>
                      </a:endParaRPr>
                    </a:p>
                  </a:txBody>
                  <a:tcPr marL="7809" marR="7809" marT="7809" marB="0" anchor="b"/>
                </a:tc>
                <a:extLst>
                  <a:ext uri="{0D108BD9-81ED-4DB2-BD59-A6C34878D82A}">
                    <a16:rowId xmlns:a16="http://schemas.microsoft.com/office/drawing/2014/main" val="2157955108"/>
                  </a:ext>
                </a:extLst>
              </a:tr>
              <a:tr h="196494">
                <a:tc>
                  <a:txBody>
                    <a:bodyPr/>
                    <a:lstStyle/>
                    <a:p>
                      <a:pPr algn="ctr" fontAlgn="b"/>
                      <a:r>
                        <a:rPr lang="en-IN" sz="1100" b="1" i="0" u="none" strike="noStrike" dirty="0">
                          <a:solidFill>
                            <a:srgbClr val="000000"/>
                          </a:solidFill>
                          <a:effectLst/>
                          <a:latin typeface="Calibri" panose="020F0502020204030204" pitchFamily="34" charset="0"/>
                          <a:cs typeface="Calibri" panose="020F0502020204030204" pitchFamily="34" charset="0"/>
                        </a:rPr>
                        <a:t>2</a:t>
                      </a:r>
                    </a:p>
                  </a:txBody>
                  <a:tcPr marL="7809" marR="7809" marT="7809" marB="0" anchor="b"/>
                </a:tc>
                <a:tc>
                  <a:txBody>
                    <a:bodyPr/>
                    <a:lstStyle/>
                    <a:p>
                      <a:pPr algn="l" fontAlgn="b"/>
                      <a:r>
                        <a:rPr lang="en-IN" sz="1050" u="none" strike="noStrike" dirty="0">
                          <a:effectLst/>
                          <a:latin typeface="Calibri" panose="020F0502020204030204" pitchFamily="34" charset="0"/>
                          <a:cs typeface="Calibri" panose="020F0502020204030204" pitchFamily="34" charset="0"/>
                        </a:rPr>
                        <a:t>Delivery of service not good</a:t>
                      </a:r>
                      <a:endParaRPr lang="en-IN" sz="1050" b="0" i="0" u="none" strike="noStrike" dirty="0">
                        <a:solidFill>
                          <a:srgbClr val="000000"/>
                        </a:solidFill>
                        <a:effectLst/>
                        <a:latin typeface="Calibri" panose="020F0502020204030204" pitchFamily="34" charset="0"/>
                        <a:cs typeface="Calibri" panose="020F0502020204030204" pitchFamily="34" charset="0"/>
                      </a:endParaRPr>
                    </a:p>
                  </a:txBody>
                  <a:tcPr marL="7809" marR="7809" marT="7809" marB="0" anchor="b"/>
                </a:tc>
                <a:tc>
                  <a:txBody>
                    <a:bodyPr/>
                    <a:lstStyle/>
                    <a:p>
                      <a:pPr algn="l" fontAlgn="b"/>
                      <a:r>
                        <a:rPr lang="en-US" sz="1050" u="none" strike="noStrike">
                          <a:effectLst/>
                          <a:latin typeface="Calibri" panose="020F0502020204030204" pitchFamily="34" charset="0"/>
                          <a:cs typeface="Calibri" panose="020F0502020204030204" pitchFamily="34" charset="0"/>
                        </a:rPr>
                        <a:t> </a:t>
                      </a:r>
                      <a:endParaRPr lang="en-US" sz="1050" b="0" i="0" u="none" strike="noStrike">
                        <a:solidFill>
                          <a:srgbClr val="000000"/>
                        </a:solidFill>
                        <a:effectLst/>
                        <a:latin typeface="Calibri" panose="020F0502020204030204" pitchFamily="34" charset="0"/>
                        <a:cs typeface="Calibri" panose="020F0502020204030204" pitchFamily="34" charset="0"/>
                      </a:endParaRPr>
                    </a:p>
                  </a:txBody>
                  <a:tcPr marL="7809" marR="7809" marT="7809" marB="0" anchor="b"/>
                </a:tc>
                <a:tc>
                  <a:txBody>
                    <a:bodyPr/>
                    <a:lstStyle/>
                    <a:p>
                      <a:pPr algn="l" fontAlgn="b"/>
                      <a:r>
                        <a:rPr lang="en-IN" sz="1050" u="none" strike="noStrike">
                          <a:effectLst/>
                          <a:latin typeface="Calibri" panose="020F0502020204030204" pitchFamily="34" charset="0"/>
                          <a:cs typeface="Calibri" panose="020F0502020204030204" pitchFamily="34" charset="0"/>
                        </a:rPr>
                        <a:t>Delivery Service  Issues / Receving, Activation, Redeem, Refund, OTP</a:t>
                      </a:r>
                      <a:endParaRPr lang="en-IN" sz="1050" b="0" i="0" u="none" strike="noStrike">
                        <a:solidFill>
                          <a:srgbClr val="000000"/>
                        </a:solidFill>
                        <a:effectLst/>
                        <a:latin typeface="Calibri" panose="020F0502020204030204" pitchFamily="34" charset="0"/>
                        <a:cs typeface="Calibri" panose="020F0502020204030204" pitchFamily="34" charset="0"/>
                      </a:endParaRPr>
                    </a:p>
                  </a:txBody>
                  <a:tcPr marL="7809" marR="7809" marT="7809" marB="0" anchor="b"/>
                </a:tc>
                <a:extLst>
                  <a:ext uri="{0D108BD9-81ED-4DB2-BD59-A6C34878D82A}">
                    <a16:rowId xmlns:a16="http://schemas.microsoft.com/office/drawing/2014/main" val="2149883301"/>
                  </a:ext>
                </a:extLst>
              </a:tr>
              <a:tr h="196494">
                <a:tc>
                  <a:txBody>
                    <a:bodyPr/>
                    <a:lstStyle/>
                    <a:p>
                      <a:pPr algn="ctr" fontAlgn="b"/>
                      <a:r>
                        <a:rPr lang="en-US" sz="1100" b="1" i="0" u="none" strike="noStrike" dirty="0">
                          <a:solidFill>
                            <a:srgbClr val="000000"/>
                          </a:solidFill>
                          <a:effectLst/>
                          <a:latin typeface="Calibri" panose="020F0502020204030204" pitchFamily="34" charset="0"/>
                          <a:cs typeface="Calibri" panose="020F0502020204030204" pitchFamily="34" charset="0"/>
                        </a:rPr>
                        <a:t>3</a:t>
                      </a:r>
                    </a:p>
                  </a:txBody>
                  <a:tcPr marL="7809" marR="7809" marT="7809" marB="0" anchor="b"/>
                </a:tc>
                <a:tc>
                  <a:txBody>
                    <a:bodyPr/>
                    <a:lstStyle/>
                    <a:p>
                      <a:pPr algn="l" fontAlgn="b"/>
                      <a:r>
                        <a:rPr lang="en-US" sz="1050" u="none" strike="noStrike" dirty="0">
                          <a:effectLst/>
                          <a:latin typeface="Calibri" panose="020F0502020204030204" pitchFamily="34" charset="0"/>
                          <a:cs typeface="Calibri" panose="020F0502020204030204" pitchFamily="34" charset="0"/>
                        </a:rPr>
                        <a:t>App/ Web Issues</a:t>
                      </a:r>
                      <a:endParaRPr lang="en-US" sz="1050" b="0" i="0" u="none" strike="noStrike" dirty="0">
                        <a:solidFill>
                          <a:srgbClr val="000000"/>
                        </a:solidFill>
                        <a:effectLst/>
                        <a:latin typeface="Calibri" panose="020F0502020204030204" pitchFamily="34" charset="0"/>
                        <a:cs typeface="Calibri" panose="020F0502020204030204" pitchFamily="34" charset="0"/>
                      </a:endParaRPr>
                    </a:p>
                  </a:txBody>
                  <a:tcPr marL="7809" marR="7809" marT="7809" marB="0" anchor="b"/>
                </a:tc>
                <a:tc>
                  <a:txBody>
                    <a:bodyPr/>
                    <a:lstStyle/>
                    <a:p>
                      <a:pPr algn="l" fontAlgn="b"/>
                      <a:r>
                        <a:rPr lang="en-US" sz="1050" u="none" strike="noStrike">
                          <a:effectLst/>
                          <a:latin typeface="Calibri" panose="020F0502020204030204" pitchFamily="34" charset="0"/>
                          <a:cs typeface="Calibri" panose="020F0502020204030204" pitchFamily="34" charset="0"/>
                        </a:rPr>
                        <a:t> </a:t>
                      </a:r>
                      <a:endParaRPr lang="en-US" sz="1050" b="0" i="0" u="none" strike="noStrike">
                        <a:solidFill>
                          <a:srgbClr val="000000"/>
                        </a:solidFill>
                        <a:effectLst/>
                        <a:latin typeface="Calibri" panose="020F0502020204030204" pitchFamily="34" charset="0"/>
                        <a:cs typeface="Calibri" panose="020F0502020204030204" pitchFamily="34" charset="0"/>
                      </a:endParaRPr>
                    </a:p>
                  </a:txBody>
                  <a:tcPr marL="7809" marR="7809" marT="7809" marB="0" anchor="b"/>
                </a:tc>
                <a:tc>
                  <a:txBody>
                    <a:bodyPr/>
                    <a:lstStyle/>
                    <a:p>
                      <a:pPr algn="l" fontAlgn="b"/>
                      <a:r>
                        <a:rPr lang="en-IN" sz="1050" u="none" strike="noStrike">
                          <a:effectLst/>
                          <a:latin typeface="Calibri" panose="020F0502020204030204" pitchFamily="34" charset="0"/>
                          <a:cs typeface="Calibri" panose="020F0502020204030204" pitchFamily="34" charset="0"/>
                        </a:rPr>
                        <a:t>Web App Issues /  Login / UI / How to use/  App Issues </a:t>
                      </a:r>
                      <a:endParaRPr lang="en-IN" sz="1050" b="0" i="0" u="none" strike="noStrike">
                        <a:solidFill>
                          <a:srgbClr val="000000"/>
                        </a:solidFill>
                        <a:effectLst/>
                        <a:latin typeface="Calibri" panose="020F0502020204030204" pitchFamily="34" charset="0"/>
                        <a:cs typeface="Calibri" panose="020F0502020204030204" pitchFamily="34" charset="0"/>
                      </a:endParaRPr>
                    </a:p>
                  </a:txBody>
                  <a:tcPr marL="7809" marR="7809" marT="7809" marB="0" anchor="b"/>
                </a:tc>
                <a:extLst>
                  <a:ext uri="{0D108BD9-81ED-4DB2-BD59-A6C34878D82A}">
                    <a16:rowId xmlns:a16="http://schemas.microsoft.com/office/drawing/2014/main" val="3240271958"/>
                  </a:ext>
                </a:extLst>
              </a:tr>
              <a:tr h="196494">
                <a:tc>
                  <a:txBody>
                    <a:bodyPr/>
                    <a:lstStyle/>
                    <a:p>
                      <a:pPr algn="ctr" fontAlgn="b"/>
                      <a:r>
                        <a:rPr lang="en-US" sz="1100" b="1" i="0" u="none" strike="noStrike" dirty="0">
                          <a:solidFill>
                            <a:srgbClr val="000000"/>
                          </a:solidFill>
                          <a:effectLst/>
                          <a:latin typeface="Calibri" panose="020F0502020204030204" pitchFamily="34" charset="0"/>
                          <a:cs typeface="Calibri" panose="020F0502020204030204" pitchFamily="34" charset="0"/>
                        </a:rPr>
                        <a:t>4</a:t>
                      </a:r>
                    </a:p>
                  </a:txBody>
                  <a:tcPr marL="7809" marR="7809" marT="7809" marB="0" anchor="b"/>
                </a:tc>
                <a:tc>
                  <a:txBody>
                    <a:bodyPr/>
                    <a:lstStyle/>
                    <a:p>
                      <a:pPr algn="l" fontAlgn="b"/>
                      <a:r>
                        <a:rPr lang="en-US" sz="1050" u="none" strike="noStrike">
                          <a:effectLst/>
                          <a:latin typeface="Calibri" panose="020F0502020204030204" pitchFamily="34" charset="0"/>
                          <a:cs typeface="Calibri" panose="020F0502020204030204" pitchFamily="34" charset="0"/>
                        </a:rPr>
                        <a:t>Payment Issues</a:t>
                      </a:r>
                      <a:endParaRPr lang="en-US" sz="1050" b="0" i="0" u="none" strike="noStrike">
                        <a:solidFill>
                          <a:srgbClr val="000000"/>
                        </a:solidFill>
                        <a:effectLst/>
                        <a:latin typeface="Calibri" panose="020F0502020204030204" pitchFamily="34" charset="0"/>
                        <a:cs typeface="Calibri" panose="020F0502020204030204" pitchFamily="34" charset="0"/>
                      </a:endParaRPr>
                    </a:p>
                  </a:txBody>
                  <a:tcPr marL="7809" marR="7809" marT="7809" marB="0" anchor="b"/>
                </a:tc>
                <a:tc>
                  <a:txBody>
                    <a:bodyPr/>
                    <a:lstStyle/>
                    <a:p>
                      <a:pPr algn="l" fontAlgn="b"/>
                      <a:r>
                        <a:rPr lang="en-US" sz="1050" u="none" strike="noStrike">
                          <a:effectLst/>
                          <a:latin typeface="Calibri" panose="020F0502020204030204" pitchFamily="34" charset="0"/>
                          <a:cs typeface="Calibri" panose="020F0502020204030204" pitchFamily="34" charset="0"/>
                        </a:rPr>
                        <a:t> </a:t>
                      </a:r>
                      <a:endParaRPr lang="en-US" sz="1050" b="0" i="0" u="none" strike="noStrike">
                        <a:solidFill>
                          <a:srgbClr val="000000"/>
                        </a:solidFill>
                        <a:effectLst/>
                        <a:latin typeface="Calibri" panose="020F0502020204030204" pitchFamily="34" charset="0"/>
                        <a:cs typeface="Calibri" panose="020F0502020204030204" pitchFamily="34" charset="0"/>
                      </a:endParaRPr>
                    </a:p>
                  </a:txBody>
                  <a:tcPr marL="7809" marR="7809" marT="7809" marB="0" anchor="b"/>
                </a:tc>
                <a:tc>
                  <a:txBody>
                    <a:bodyPr/>
                    <a:lstStyle/>
                    <a:p>
                      <a:pPr algn="l" fontAlgn="b"/>
                      <a:r>
                        <a:rPr lang="en-IN" sz="1050" u="none" strike="noStrike">
                          <a:effectLst/>
                          <a:latin typeface="Calibri" panose="020F0502020204030204" pitchFamily="34" charset="0"/>
                          <a:cs typeface="Calibri" panose="020F0502020204030204" pitchFamily="34" charset="0"/>
                        </a:rPr>
                        <a:t>Payment Issues / Add other Payment Brands</a:t>
                      </a:r>
                      <a:endParaRPr lang="en-IN" sz="1050" b="0" i="0" u="none" strike="noStrike">
                        <a:solidFill>
                          <a:srgbClr val="000000"/>
                        </a:solidFill>
                        <a:effectLst/>
                        <a:latin typeface="Calibri" panose="020F0502020204030204" pitchFamily="34" charset="0"/>
                        <a:cs typeface="Calibri" panose="020F0502020204030204" pitchFamily="34" charset="0"/>
                      </a:endParaRPr>
                    </a:p>
                  </a:txBody>
                  <a:tcPr marL="7809" marR="7809" marT="7809" marB="0" anchor="b"/>
                </a:tc>
                <a:extLst>
                  <a:ext uri="{0D108BD9-81ED-4DB2-BD59-A6C34878D82A}">
                    <a16:rowId xmlns:a16="http://schemas.microsoft.com/office/drawing/2014/main" val="3003686738"/>
                  </a:ext>
                </a:extLst>
              </a:tr>
              <a:tr h="196494">
                <a:tc>
                  <a:txBody>
                    <a:bodyPr/>
                    <a:lstStyle/>
                    <a:p>
                      <a:pPr algn="ctr" fontAlgn="b"/>
                      <a:r>
                        <a:rPr lang="en-US" sz="1100" b="1" i="0" u="none" strike="noStrike" dirty="0">
                          <a:solidFill>
                            <a:srgbClr val="000000"/>
                          </a:solidFill>
                          <a:effectLst/>
                          <a:latin typeface="Calibri" panose="020F0502020204030204" pitchFamily="34" charset="0"/>
                          <a:cs typeface="Calibri" panose="020F0502020204030204" pitchFamily="34" charset="0"/>
                        </a:rPr>
                        <a:t>5</a:t>
                      </a:r>
                    </a:p>
                  </a:txBody>
                  <a:tcPr marL="7809" marR="7809" marT="7809" marB="0" anchor="b"/>
                </a:tc>
                <a:tc>
                  <a:txBody>
                    <a:bodyPr/>
                    <a:lstStyle/>
                    <a:p>
                      <a:pPr algn="l" fontAlgn="b"/>
                      <a:r>
                        <a:rPr lang="en-US" sz="1050" u="none" strike="noStrike" dirty="0">
                          <a:effectLst/>
                          <a:latin typeface="Calibri" panose="020F0502020204030204" pitchFamily="34" charset="0"/>
                          <a:cs typeface="Calibri" panose="020F0502020204030204" pitchFamily="34" charset="0"/>
                        </a:rPr>
                        <a:t>Promotion/offers Issues</a:t>
                      </a:r>
                      <a:endParaRPr lang="en-US" sz="1050" b="0" i="0" u="none" strike="noStrike" dirty="0">
                        <a:solidFill>
                          <a:srgbClr val="000000"/>
                        </a:solidFill>
                        <a:effectLst/>
                        <a:latin typeface="Calibri" panose="020F0502020204030204" pitchFamily="34" charset="0"/>
                        <a:cs typeface="Calibri" panose="020F0502020204030204" pitchFamily="34" charset="0"/>
                      </a:endParaRPr>
                    </a:p>
                  </a:txBody>
                  <a:tcPr marL="7809" marR="7809" marT="7809" marB="0" anchor="b"/>
                </a:tc>
                <a:tc>
                  <a:txBody>
                    <a:bodyPr/>
                    <a:lstStyle/>
                    <a:p>
                      <a:pPr algn="l" fontAlgn="b"/>
                      <a:r>
                        <a:rPr lang="en-US" sz="1050" u="none" strike="noStrike">
                          <a:effectLst/>
                          <a:latin typeface="Calibri" panose="020F0502020204030204" pitchFamily="34" charset="0"/>
                          <a:cs typeface="Calibri" panose="020F0502020204030204" pitchFamily="34" charset="0"/>
                        </a:rPr>
                        <a:t> </a:t>
                      </a:r>
                      <a:endParaRPr lang="en-US" sz="1050" b="0" i="0" u="none" strike="noStrike">
                        <a:solidFill>
                          <a:srgbClr val="000000"/>
                        </a:solidFill>
                        <a:effectLst/>
                        <a:latin typeface="Calibri" panose="020F0502020204030204" pitchFamily="34" charset="0"/>
                        <a:cs typeface="Calibri" panose="020F0502020204030204" pitchFamily="34" charset="0"/>
                      </a:endParaRPr>
                    </a:p>
                  </a:txBody>
                  <a:tcPr marL="7809" marR="7809" marT="7809" marB="0" anchor="b"/>
                </a:tc>
                <a:tc>
                  <a:txBody>
                    <a:bodyPr/>
                    <a:lstStyle/>
                    <a:p>
                      <a:pPr algn="l" fontAlgn="b"/>
                      <a:r>
                        <a:rPr lang="en-IN" sz="1050" u="none" strike="noStrike">
                          <a:effectLst/>
                          <a:latin typeface="Calibri" panose="020F0502020204030204" pitchFamily="34" charset="0"/>
                          <a:cs typeface="Calibri" panose="020F0502020204030204" pitchFamily="34" charset="0"/>
                        </a:rPr>
                        <a:t>Promotional offer Issues / less offers / Cashbacks / Add brands</a:t>
                      </a:r>
                      <a:endParaRPr lang="en-IN" sz="1050" b="0" i="0" u="none" strike="noStrike">
                        <a:solidFill>
                          <a:srgbClr val="000000"/>
                        </a:solidFill>
                        <a:effectLst/>
                        <a:latin typeface="Calibri" panose="020F0502020204030204" pitchFamily="34" charset="0"/>
                        <a:cs typeface="Calibri" panose="020F0502020204030204" pitchFamily="34" charset="0"/>
                      </a:endParaRPr>
                    </a:p>
                  </a:txBody>
                  <a:tcPr marL="7809" marR="7809" marT="7809" marB="0" anchor="b"/>
                </a:tc>
                <a:extLst>
                  <a:ext uri="{0D108BD9-81ED-4DB2-BD59-A6C34878D82A}">
                    <a16:rowId xmlns:a16="http://schemas.microsoft.com/office/drawing/2014/main" val="183989524"/>
                  </a:ext>
                </a:extLst>
              </a:tr>
              <a:tr h="196494">
                <a:tc>
                  <a:txBody>
                    <a:bodyPr/>
                    <a:lstStyle/>
                    <a:p>
                      <a:pPr algn="ctr" fontAlgn="b"/>
                      <a:r>
                        <a:rPr lang="en-US" sz="1100" b="1" i="0" u="none" strike="noStrike" dirty="0">
                          <a:solidFill>
                            <a:srgbClr val="000000"/>
                          </a:solidFill>
                          <a:effectLst/>
                          <a:latin typeface="Calibri" panose="020F0502020204030204" pitchFamily="34" charset="0"/>
                          <a:cs typeface="Calibri" panose="020F0502020204030204" pitchFamily="34" charset="0"/>
                        </a:rPr>
                        <a:t>6</a:t>
                      </a:r>
                    </a:p>
                  </a:txBody>
                  <a:tcPr marL="7809" marR="7809" marT="7809" marB="0" anchor="b"/>
                </a:tc>
                <a:tc>
                  <a:txBody>
                    <a:bodyPr/>
                    <a:lstStyle/>
                    <a:p>
                      <a:pPr algn="l" fontAlgn="b"/>
                      <a:r>
                        <a:rPr lang="en-US" sz="1050" u="none" strike="noStrike">
                          <a:effectLst/>
                          <a:latin typeface="Calibri" panose="020F0502020204030204" pitchFamily="34" charset="0"/>
                          <a:cs typeface="Calibri" panose="020F0502020204030204" pitchFamily="34" charset="0"/>
                        </a:rPr>
                        <a:t>Validity Issues</a:t>
                      </a:r>
                      <a:endParaRPr lang="en-US" sz="1050" b="0" i="0" u="none" strike="noStrike">
                        <a:solidFill>
                          <a:srgbClr val="000000"/>
                        </a:solidFill>
                        <a:effectLst/>
                        <a:latin typeface="Calibri" panose="020F0502020204030204" pitchFamily="34" charset="0"/>
                        <a:cs typeface="Calibri" panose="020F0502020204030204" pitchFamily="34" charset="0"/>
                      </a:endParaRPr>
                    </a:p>
                  </a:txBody>
                  <a:tcPr marL="7809" marR="7809" marT="7809" marB="0" anchor="b"/>
                </a:tc>
                <a:tc>
                  <a:txBody>
                    <a:bodyPr/>
                    <a:lstStyle/>
                    <a:p>
                      <a:pPr algn="l" fontAlgn="b"/>
                      <a:r>
                        <a:rPr lang="en-US" sz="1050" u="none" strike="noStrike">
                          <a:effectLst/>
                          <a:latin typeface="Calibri" panose="020F0502020204030204" pitchFamily="34" charset="0"/>
                          <a:cs typeface="Calibri" panose="020F0502020204030204" pitchFamily="34" charset="0"/>
                        </a:rPr>
                        <a:t> </a:t>
                      </a:r>
                      <a:endParaRPr lang="en-US" sz="1050" b="0" i="0" u="none" strike="noStrike">
                        <a:solidFill>
                          <a:srgbClr val="000000"/>
                        </a:solidFill>
                        <a:effectLst/>
                        <a:latin typeface="Calibri" panose="020F0502020204030204" pitchFamily="34" charset="0"/>
                        <a:cs typeface="Calibri" panose="020F0502020204030204" pitchFamily="34" charset="0"/>
                      </a:endParaRPr>
                    </a:p>
                  </a:txBody>
                  <a:tcPr marL="7809" marR="7809" marT="7809" marB="0" anchor="b"/>
                </a:tc>
                <a:tc>
                  <a:txBody>
                    <a:bodyPr/>
                    <a:lstStyle/>
                    <a:p>
                      <a:pPr algn="l" fontAlgn="b"/>
                      <a:r>
                        <a:rPr lang="en-US" sz="1050" u="none" strike="noStrike">
                          <a:effectLst/>
                          <a:latin typeface="Calibri" panose="020F0502020204030204" pitchFamily="34" charset="0"/>
                          <a:cs typeface="Calibri" panose="020F0502020204030204" pitchFamily="34" charset="0"/>
                        </a:rPr>
                        <a:t>Validity Issues</a:t>
                      </a:r>
                      <a:endParaRPr lang="en-US" sz="1050" b="0" i="0" u="none" strike="noStrike">
                        <a:solidFill>
                          <a:srgbClr val="000000"/>
                        </a:solidFill>
                        <a:effectLst/>
                        <a:latin typeface="Calibri" panose="020F0502020204030204" pitchFamily="34" charset="0"/>
                        <a:cs typeface="Calibri" panose="020F0502020204030204" pitchFamily="34" charset="0"/>
                      </a:endParaRPr>
                    </a:p>
                  </a:txBody>
                  <a:tcPr marL="7809" marR="7809" marT="7809" marB="0" anchor="b"/>
                </a:tc>
                <a:extLst>
                  <a:ext uri="{0D108BD9-81ED-4DB2-BD59-A6C34878D82A}">
                    <a16:rowId xmlns:a16="http://schemas.microsoft.com/office/drawing/2014/main" val="2469892614"/>
                  </a:ext>
                </a:extLst>
              </a:tr>
              <a:tr h="196494">
                <a:tc>
                  <a:txBody>
                    <a:bodyPr/>
                    <a:lstStyle/>
                    <a:p>
                      <a:pPr algn="ctr" fontAlgn="b"/>
                      <a:r>
                        <a:rPr lang="en-US" sz="1100" b="1" i="0" u="none" strike="noStrike" dirty="0">
                          <a:solidFill>
                            <a:srgbClr val="000000"/>
                          </a:solidFill>
                          <a:effectLst/>
                          <a:latin typeface="Calibri" panose="020F0502020204030204" pitchFamily="34" charset="0"/>
                          <a:cs typeface="Calibri" panose="020F0502020204030204" pitchFamily="34" charset="0"/>
                        </a:rPr>
                        <a:t>7</a:t>
                      </a:r>
                    </a:p>
                  </a:txBody>
                  <a:tcPr marL="7809" marR="7809" marT="7809" marB="0" anchor="b"/>
                </a:tc>
                <a:tc>
                  <a:txBody>
                    <a:bodyPr/>
                    <a:lstStyle/>
                    <a:p>
                      <a:pPr algn="l" fontAlgn="b"/>
                      <a:r>
                        <a:rPr lang="en-US" sz="1050" u="none" strike="noStrike" dirty="0">
                          <a:effectLst/>
                          <a:latin typeface="Calibri" panose="020F0502020204030204" pitchFamily="34" charset="0"/>
                          <a:cs typeface="Calibri" panose="020F0502020204030204" pitchFamily="34" charset="0"/>
                        </a:rPr>
                        <a:t>Not Trusting the Brand</a:t>
                      </a:r>
                      <a:endParaRPr lang="en-US" sz="1050" b="0" i="0" u="none" strike="noStrike" dirty="0">
                        <a:solidFill>
                          <a:srgbClr val="000000"/>
                        </a:solidFill>
                        <a:effectLst/>
                        <a:latin typeface="Calibri" panose="020F0502020204030204" pitchFamily="34" charset="0"/>
                        <a:cs typeface="Calibri" panose="020F0502020204030204" pitchFamily="34" charset="0"/>
                      </a:endParaRPr>
                    </a:p>
                  </a:txBody>
                  <a:tcPr marL="7809" marR="7809" marT="7809" marB="0" anchor="b"/>
                </a:tc>
                <a:tc>
                  <a:txBody>
                    <a:bodyPr/>
                    <a:lstStyle/>
                    <a:p>
                      <a:pPr algn="l" fontAlgn="b"/>
                      <a:r>
                        <a:rPr lang="en-US" sz="1050" u="none" strike="noStrike">
                          <a:effectLst/>
                          <a:latin typeface="Calibri" panose="020F0502020204030204" pitchFamily="34" charset="0"/>
                          <a:cs typeface="Calibri" panose="020F0502020204030204" pitchFamily="34" charset="0"/>
                        </a:rPr>
                        <a:t> </a:t>
                      </a:r>
                      <a:endParaRPr lang="en-US" sz="1050" b="0" i="0" u="none" strike="noStrike">
                        <a:solidFill>
                          <a:srgbClr val="000000"/>
                        </a:solidFill>
                        <a:effectLst/>
                        <a:latin typeface="Calibri" panose="020F0502020204030204" pitchFamily="34" charset="0"/>
                        <a:cs typeface="Calibri" panose="020F0502020204030204" pitchFamily="34" charset="0"/>
                      </a:endParaRPr>
                    </a:p>
                  </a:txBody>
                  <a:tcPr marL="7809" marR="7809" marT="7809" marB="0" anchor="b"/>
                </a:tc>
                <a:tc>
                  <a:txBody>
                    <a:bodyPr/>
                    <a:lstStyle/>
                    <a:p>
                      <a:pPr algn="l" fontAlgn="b"/>
                      <a:r>
                        <a:rPr lang="en-IN" sz="1050" u="none" strike="noStrike">
                          <a:effectLst/>
                          <a:latin typeface="Calibri" panose="020F0502020204030204" pitchFamily="34" charset="0"/>
                          <a:cs typeface="Calibri" panose="020F0502020204030204" pitchFamily="34" charset="0"/>
                        </a:rPr>
                        <a:t>Un trustable / Frauds/Waste /Cheat / Fake/ not good /Scam</a:t>
                      </a:r>
                      <a:endParaRPr lang="en-IN" sz="1050" b="0" i="0" u="none" strike="noStrike">
                        <a:solidFill>
                          <a:srgbClr val="000000"/>
                        </a:solidFill>
                        <a:effectLst/>
                        <a:latin typeface="Calibri" panose="020F0502020204030204" pitchFamily="34" charset="0"/>
                        <a:cs typeface="Calibri" panose="020F0502020204030204" pitchFamily="34" charset="0"/>
                      </a:endParaRPr>
                    </a:p>
                  </a:txBody>
                  <a:tcPr marL="7809" marR="7809" marT="7809" marB="0" anchor="b"/>
                </a:tc>
                <a:extLst>
                  <a:ext uri="{0D108BD9-81ED-4DB2-BD59-A6C34878D82A}">
                    <a16:rowId xmlns:a16="http://schemas.microsoft.com/office/drawing/2014/main" val="96089090"/>
                  </a:ext>
                </a:extLst>
              </a:tr>
              <a:tr h="196494">
                <a:tc>
                  <a:txBody>
                    <a:bodyPr/>
                    <a:lstStyle/>
                    <a:p>
                      <a:pPr algn="ctr" fontAlgn="b"/>
                      <a:endParaRPr lang="en-US" sz="1100" b="1" i="0" u="none" strike="noStrike" dirty="0">
                        <a:solidFill>
                          <a:srgbClr val="000000"/>
                        </a:solidFill>
                        <a:effectLst/>
                        <a:latin typeface="Calibri" panose="020F0502020204030204" pitchFamily="34" charset="0"/>
                        <a:cs typeface="Calibri" panose="020F0502020204030204" pitchFamily="34" charset="0"/>
                      </a:endParaRPr>
                    </a:p>
                  </a:txBody>
                  <a:tcPr marL="7809" marR="7809" marT="7809" marB="0" anchor="b"/>
                </a:tc>
                <a:tc>
                  <a:txBody>
                    <a:bodyPr/>
                    <a:lstStyle/>
                    <a:p>
                      <a:pPr algn="l" fontAlgn="b"/>
                      <a:r>
                        <a:rPr lang="en-US" sz="1050" u="none" strike="noStrike" dirty="0">
                          <a:effectLst/>
                          <a:latin typeface="Calibri" panose="020F0502020204030204" pitchFamily="34" charset="0"/>
                          <a:cs typeface="Calibri" panose="020F0502020204030204" pitchFamily="34" charset="0"/>
                        </a:rPr>
                        <a:t> </a:t>
                      </a:r>
                      <a:endParaRPr lang="en-US" sz="1050" b="0" i="0" u="none" strike="noStrike" dirty="0">
                        <a:solidFill>
                          <a:srgbClr val="000000"/>
                        </a:solidFill>
                        <a:effectLst/>
                        <a:latin typeface="Calibri" panose="020F0502020204030204" pitchFamily="34" charset="0"/>
                        <a:cs typeface="Calibri" panose="020F0502020204030204" pitchFamily="34" charset="0"/>
                      </a:endParaRPr>
                    </a:p>
                  </a:txBody>
                  <a:tcPr marL="7809" marR="7809" marT="7809" marB="0" anchor="b"/>
                </a:tc>
                <a:tc>
                  <a:txBody>
                    <a:bodyPr/>
                    <a:lstStyle/>
                    <a:p>
                      <a:pPr algn="l" fontAlgn="b"/>
                      <a:r>
                        <a:rPr lang="en-US" sz="1050" u="none" strike="noStrike">
                          <a:effectLst/>
                          <a:latin typeface="Calibri" panose="020F0502020204030204" pitchFamily="34" charset="0"/>
                          <a:cs typeface="Calibri" panose="020F0502020204030204" pitchFamily="34" charset="0"/>
                        </a:rPr>
                        <a:t> </a:t>
                      </a:r>
                      <a:endParaRPr lang="en-US" sz="1050" b="0" i="0" u="none" strike="noStrike">
                        <a:solidFill>
                          <a:srgbClr val="000000"/>
                        </a:solidFill>
                        <a:effectLst/>
                        <a:latin typeface="Calibri" panose="020F0502020204030204" pitchFamily="34" charset="0"/>
                        <a:cs typeface="Calibri" panose="020F0502020204030204" pitchFamily="34" charset="0"/>
                      </a:endParaRPr>
                    </a:p>
                  </a:txBody>
                  <a:tcPr marL="7809" marR="7809" marT="7809" marB="0" anchor="b"/>
                </a:tc>
                <a:tc>
                  <a:txBody>
                    <a:bodyPr/>
                    <a:lstStyle/>
                    <a:p>
                      <a:pPr algn="l" fontAlgn="b"/>
                      <a:r>
                        <a:rPr lang="en-US" sz="1050" u="none" strike="noStrike">
                          <a:effectLst/>
                          <a:latin typeface="Calibri" panose="020F0502020204030204" pitchFamily="34" charset="0"/>
                          <a:cs typeface="Calibri" panose="020F0502020204030204" pitchFamily="34" charset="0"/>
                        </a:rPr>
                        <a:t> </a:t>
                      </a:r>
                      <a:endParaRPr lang="en-US" sz="1050" b="0" i="0" u="none" strike="noStrike">
                        <a:solidFill>
                          <a:srgbClr val="000000"/>
                        </a:solidFill>
                        <a:effectLst/>
                        <a:latin typeface="Calibri" panose="020F0502020204030204" pitchFamily="34" charset="0"/>
                        <a:cs typeface="Calibri" panose="020F0502020204030204" pitchFamily="34" charset="0"/>
                      </a:endParaRPr>
                    </a:p>
                  </a:txBody>
                  <a:tcPr marL="7809" marR="7809" marT="7809" marB="0" anchor="b"/>
                </a:tc>
                <a:extLst>
                  <a:ext uri="{0D108BD9-81ED-4DB2-BD59-A6C34878D82A}">
                    <a16:rowId xmlns:a16="http://schemas.microsoft.com/office/drawing/2014/main" val="343825167"/>
                  </a:ext>
                </a:extLst>
              </a:tr>
              <a:tr h="196494">
                <a:tc>
                  <a:txBody>
                    <a:bodyPr/>
                    <a:lstStyle/>
                    <a:p>
                      <a:pPr algn="ctr" fontAlgn="b"/>
                      <a:r>
                        <a:rPr lang="en-US" sz="1100" b="1" i="0" u="none" strike="noStrike" dirty="0">
                          <a:solidFill>
                            <a:srgbClr val="000000"/>
                          </a:solidFill>
                          <a:effectLst/>
                          <a:latin typeface="Calibri" panose="020F0502020204030204" pitchFamily="34" charset="0"/>
                          <a:cs typeface="Calibri" panose="020F0502020204030204" pitchFamily="34" charset="0"/>
                        </a:rPr>
                        <a:t>8</a:t>
                      </a:r>
                    </a:p>
                  </a:txBody>
                  <a:tcPr marL="7809" marR="7809" marT="7809" marB="0" anchor="b"/>
                </a:tc>
                <a:tc>
                  <a:txBody>
                    <a:bodyPr/>
                    <a:lstStyle/>
                    <a:p>
                      <a:pPr algn="l" fontAlgn="b"/>
                      <a:r>
                        <a:rPr lang="en-US" sz="1050" u="none" strike="noStrike" dirty="0">
                          <a:effectLst/>
                          <a:latin typeface="Calibri" panose="020F0502020204030204" pitchFamily="34" charset="0"/>
                          <a:cs typeface="Calibri" panose="020F0502020204030204" pitchFamily="34" charset="0"/>
                        </a:rPr>
                        <a:t>Speed of delivery good</a:t>
                      </a:r>
                      <a:endParaRPr lang="en-US" sz="1050" b="0" i="0" u="none" strike="noStrike" dirty="0">
                        <a:solidFill>
                          <a:srgbClr val="000000"/>
                        </a:solidFill>
                        <a:effectLst/>
                        <a:latin typeface="Calibri" panose="020F0502020204030204" pitchFamily="34" charset="0"/>
                        <a:cs typeface="Calibri" panose="020F0502020204030204" pitchFamily="34" charset="0"/>
                      </a:endParaRPr>
                    </a:p>
                  </a:txBody>
                  <a:tcPr marL="7809" marR="7809" marT="7809" marB="0" anchor="b"/>
                </a:tc>
                <a:tc>
                  <a:txBody>
                    <a:bodyPr/>
                    <a:lstStyle/>
                    <a:p>
                      <a:pPr algn="l" fontAlgn="b"/>
                      <a:r>
                        <a:rPr lang="en-US" sz="1050" u="none" strike="noStrike">
                          <a:effectLst/>
                          <a:latin typeface="Calibri" panose="020F0502020204030204" pitchFamily="34" charset="0"/>
                          <a:cs typeface="Calibri" panose="020F0502020204030204" pitchFamily="34" charset="0"/>
                        </a:rPr>
                        <a:t> </a:t>
                      </a:r>
                      <a:endParaRPr lang="en-US" sz="1050" b="0" i="0" u="none" strike="noStrike">
                        <a:solidFill>
                          <a:srgbClr val="000000"/>
                        </a:solidFill>
                        <a:effectLst/>
                        <a:latin typeface="Calibri" panose="020F0502020204030204" pitchFamily="34" charset="0"/>
                        <a:cs typeface="Calibri" panose="020F0502020204030204" pitchFamily="34" charset="0"/>
                      </a:endParaRPr>
                    </a:p>
                  </a:txBody>
                  <a:tcPr marL="7809" marR="7809" marT="7809" marB="0" anchor="b"/>
                </a:tc>
                <a:tc>
                  <a:txBody>
                    <a:bodyPr/>
                    <a:lstStyle/>
                    <a:p>
                      <a:pPr algn="l" fontAlgn="b"/>
                      <a:r>
                        <a:rPr lang="en-US" sz="1050" u="none" strike="noStrike">
                          <a:effectLst/>
                          <a:latin typeface="Calibri" panose="020F0502020204030204" pitchFamily="34" charset="0"/>
                          <a:cs typeface="Calibri" panose="020F0502020204030204" pitchFamily="34" charset="0"/>
                        </a:rPr>
                        <a:t>Faster buying process</a:t>
                      </a:r>
                      <a:endParaRPr lang="en-US" sz="1050" b="0" i="0" u="none" strike="noStrike">
                        <a:solidFill>
                          <a:srgbClr val="000000"/>
                        </a:solidFill>
                        <a:effectLst/>
                        <a:latin typeface="Calibri" panose="020F0502020204030204" pitchFamily="34" charset="0"/>
                        <a:cs typeface="Calibri" panose="020F0502020204030204" pitchFamily="34" charset="0"/>
                      </a:endParaRPr>
                    </a:p>
                  </a:txBody>
                  <a:tcPr marL="7809" marR="7809" marT="7809" marB="0" anchor="b"/>
                </a:tc>
                <a:extLst>
                  <a:ext uri="{0D108BD9-81ED-4DB2-BD59-A6C34878D82A}">
                    <a16:rowId xmlns:a16="http://schemas.microsoft.com/office/drawing/2014/main" val="4230166300"/>
                  </a:ext>
                </a:extLst>
              </a:tr>
              <a:tr h="196494">
                <a:tc>
                  <a:txBody>
                    <a:bodyPr/>
                    <a:lstStyle/>
                    <a:p>
                      <a:pPr algn="ctr" fontAlgn="b"/>
                      <a:r>
                        <a:rPr lang="en-US" sz="1100" b="1" i="0" u="none" strike="noStrike" dirty="0">
                          <a:solidFill>
                            <a:srgbClr val="000000"/>
                          </a:solidFill>
                          <a:effectLst/>
                          <a:latin typeface="Calibri" panose="020F0502020204030204" pitchFamily="34" charset="0"/>
                          <a:cs typeface="Calibri" panose="020F0502020204030204" pitchFamily="34" charset="0"/>
                        </a:rPr>
                        <a:t>9</a:t>
                      </a:r>
                    </a:p>
                  </a:txBody>
                  <a:tcPr marL="7809" marR="7809" marT="7809" marB="0" anchor="b"/>
                </a:tc>
                <a:tc>
                  <a:txBody>
                    <a:bodyPr/>
                    <a:lstStyle/>
                    <a:p>
                      <a:pPr algn="l" fontAlgn="b"/>
                      <a:r>
                        <a:rPr lang="en-US" sz="1050" u="none" strike="noStrike">
                          <a:effectLst/>
                          <a:latin typeface="Calibri" panose="020F0502020204030204" pitchFamily="34" charset="0"/>
                          <a:cs typeface="Calibri" panose="020F0502020204030204" pitchFamily="34" charset="0"/>
                        </a:rPr>
                        <a:t>App/ Web good</a:t>
                      </a:r>
                      <a:endParaRPr lang="en-US" sz="1050" b="0" i="0" u="none" strike="noStrike">
                        <a:solidFill>
                          <a:srgbClr val="000000"/>
                        </a:solidFill>
                        <a:effectLst/>
                        <a:latin typeface="Calibri" panose="020F0502020204030204" pitchFamily="34" charset="0"/>
                        <a:cs typeface="Calibri" panose="020F0502020204030204" pitchFamily="34" charset="0"/>
                      </a:endParaRPr>
                    </a:p>
                  </a:txBody>
                  <a:tcPr marL="7809" marR="7809" marT="7809" marB="0" anchor="b"/>
                </a:tc>
                <a:tc>
                  <a:txBody>
                    <a:bodyPr/>
                    <a:lstStyle/>
                    <a:p>
                      <a:pPr algn="l" fontAlgn="b"/>
                      <a:r>
                        <a:rPr lang="en-US" sz="1050" u="none" strike="noStrike">
                          <a:effectLst/>
                          <a:latin typeface="Calibri" panose="020F0502020204030204" pitchFamily="34" charset="0"/>
                          <a:cs typeface="Calibri" panose="020F0502020204030204" pitchFamily="34" charset="0"/>
                        </a:rPr>
                        <a:t> </a:t>
                      </a:r>
                      <a:endParaRPr lang="en-US" sz="1050" b="0" i="0" u="none" strike="noStrike">
                        <a:solidFill>
                          <a:srgbClr val="000000"/>
                        </a:solidFill>
                        <a:effectLst/>
                        <a:latin typeface="Calibri" panose="020F0502020204030204" pitchFamily="34" charset="0"/>
                        <a:cs typeface="Calibri" panose="020F0502020204030204" pitchFamily="34" charset="0"/>
                      </a:endParaRPr>
                    </a:p>
                  </a:txBody>
                  <a:tcPr marL="7809" marR="7809" marT="7809" marB="0" anchor="b"/>
                </a:tc>
                <a:tc>
                  <a:txBody>
                    <a:bodyPr/>
                    <a:lstStyle/>
                    <a:p>
                      <a:pPr algn="l" fontAlgn="b"/>
                      <a:r>
                        <a:rPr lang="en-IN" sz="1050" u="none" strike="noStrike">
                          <a:effectLst/>
                          <a:latin typeface="Calibri" panose="020F0502020204030204" pitchFamily="34" charset="0"/>
                          <a:cs typeface="Calibri" panose="020F0502020204030204" pitchFamily="34" charset="0"/>
                        </a:rPr>
                        <a:t>Web App   Good/ Nice /Great / Awesome  </a:t>
                      </a:r>
                      <a:endParaRPr lang="en-IN" sz="1050" b="0" i="0" u="none" strike="noStrike">
                        <a:solidFill>
                          <a:srgbClr val="000000"/>
                        </a:solidFill>
                        <a:effectLst/>
                        <a:latin typeface="Calibri" panose="020F0502020204030204" pitchFamily="34" charset="0"/>
                        <a:cs typeface="Calibri" panose="020F0502020204030204" pitchFamily="34" charset="0"/>
                      </a:endParaRPr>
                    </a:p>
                  </a:txBody>
                  <a:tcPr marL="7809" marR="7809" marT="7809" marB="0" anchor="b"/>
                </a:tc>
                <a:extLst>
                  <a:ext uri="{0D108BD9-81ED-4DB2-BD59-A6C34878D82A}">
                    <a16:rowId xmlns:a16="http://schemas.microsoft.com/office/drawing/2014/main" val="125729230"/>
                  </a:ext>
                </a:extLst>
              </a:tr>
              <a:tr h="196494">
                <a:tc>
                  <a:txBody>
                    <a:bodyPr/>
                    <a:lstStyle/>
                    <a:p>
                      <a:pPr algn="ctr" fontAlgn="b"/>
                      <a:r>
                        <a:rPr lang="en-US" sz="1100" b="1" i="0" u="none" strike="noStrike" dirty="0">
                          <a:solidFill>
                            <a:srgbClr val="000000"/>
                          </a:solidFill>
                          <a:effectLst/>
                          <a:latin typeface="Calibri" panose="020F0502020204030204" pitchFamily="34" charset="0"/>
                          <a:cs typeface="Calibri" panose="020F0502020204030204" pitchFamily="34" charset="0"/>
                        </a:rPr>
                        <a:t>10</a:t>
                      </a:r>
                    </a:p>
                  </a:txBody>
                  <a:tcPr marL="7809" marR="7809" marT="7809" marB="0" anchor="b"/>
                </a:tc>
                <a:tc>
                  <a:txBody>
                    <a:bodyPr/>
                    <a:lstStyle/>
                    <a:p>
                      <a:pPr algn="l" fontAlgn="b"/>
                      <a:r>
                        <a:rPr lang="en-US" sz="1050" u="none" strike="noStrike" dirty="0">
                          <a:effectLst/>
                          <a:latin typeface="Calibri" panose="020F0502020204030204" pitchFamily="34" charset="0"/>
                          <a:cs typeface="Calibri" panose="020F0502020204030204" pitchFamily="34" charset="0"/>
                        </a:rPr>
                        <a:t>Promotion/offers good</a:t>
                      </a:r>
                      <a:endParaRPr lang="en-US" sz="1050" b="0" i="0" u="none" strike="noStrike" dirty="0">
                        <a:solidFill>
                          <a:srgbClr val="000000"/>
                        </a:solidFill>
                        <a:effectLst/>
                        <a:latin typeface="Calibri" panose="020F0502020204030204" pitchFamily="34" charset="0"/>
                        <a:cs typeface="Calibri" panose="020F0502020204030204" pitchFamily="34" charset="0"/>
                      </a:endParaRPr>
                    </a:p>
                  </a:txBody>
                  <a:tcPr marL="7809" marR="7809" marT="7809" marB="0" anchor="b"/>
                </a:tc>
                <a:tc>
                  <a:txBody>
                    <a:bodyPr/>
                    <a:lstStyle/>
                    <a:p>
                      <a:pPr algn="l" fontAlgn="b"/>
                      <a:r>
                        <a:rPr lang="en-US" sz="1050" u="none" strike="noStrike">
                          <a:effectLst/>
                          <a:latin typeface="Calibri" panose="020F0502020204030204" pitchFamily="34" charset="0"/>
                          <a:cs typeface="Calibri" panose="020F0502020204030204" pitchFamily="34" charset="0"/>
                        </a:rPr>
                        <a:t> </a:t>
                      </a:r>
                      <a:endParaRPr lang="en-US" sz="1050" b="0" i="0" u="none" strike="noStrike">
                        <a:solidFill>
                          <a:srgbClr val="000000"/>
                        </a:solidFill>
                        <a:effectLst/>
                        <a:latin typeface="Calibri" panose="020F0502020204030204" pitchFamily="34" charset="0"/>
                        <a:cs typeface="Calibri" panose="020F0502020204030204" pitchFamily="34" charset="0"/>
                      </a:endParaRPr>
                    </a:p>
                  </a:txBody>
                  <a:tcPr marL="7809" marR="7809" marT="7809" marB="0" anchor="b"/>
                </a:tc>
                <a:tc>
                  <a:txBody>
                    <a:bodyPr/>
                    <a:lstStyle/>
                    <a:p>
                      <a:pPr algn="l" fontAlgn="b"/>
                      <a:r>
                        <a:rPr lang="en-US" sz="1050" u="none" strike="noStrike" dirty="0">
                          <a:effectLst/>
                          <a:latin typeface="Calibri" panose="020F0502020204030204" pitchFamily="34" charset="0"/>
                          <a:cs typeface="Calibri" panose="020F0502020204030204" pitchFamily="34" charset="0"/>
                        </a:rPr>
                        <a:t>Best Offers Deals / Discounts</a:t>
                      </a:r>
                      <a:endParaRPr lang="en-US" sz="1050" b="0" i="0" u="none" strike="noStrike" dirty="0">
                        <a:solidFill>
                          <a:srgbClr val="000000"/>
                        </a:solidFill>
                        <a:effectLst/>
                        <a:latin typeface="Calibri" panose="020F0502020204030204" pitchFamily="34" charset="0"/>
                        <a:cs typeface="Calibri" panose="020F0502020204030204" pitchFamily="34" charset="0"/>
                      </a:endParaRPr>
                    </a:p>
                  </a:txBody>
                  <a:tcPr marL="7809" marR="7809" marT="7809" marB="0" anchor="b"/>
                </a:tc>
                <a:extLst>
                  <a:ext uri="{0D108BD9-81ED-4DB2-BD59-A6C34878D82A}">
                    <a16:rowId xmlns:a16="http://schemas.microsoft.com/office/drawing/2014/main" val="3098974634"/>
                  </a:ext>
                </a:extLst>
              </a:tr>
              <a:tr h="196494">
                <a:tc>
                  <a:txBody>
                    <a:bodyPr/>
                    <a:lstStyle/>
                    <a:p>
                      <a:pPr algn="ctr" fontAlgn="b"/>
                      <a:r>
                        <a:rPr lang="en-US" sz="1100" b="1" i="0" u="none" strike="noStrike" dirty="0">
                          <a:solidFill>
                            <a:srgbClr val="000000"/>
                          </a:solidFill>
                          <a:effectLst/>
                          <a:latin typeface="Calibri" panose="020F0502020204030204" pitchFamily="34" charset="0"/>
                          <a:cs typeface="Calibri" panose="020F0502020204030204" pitchFamily="34" charset="0"/>
                        </a:rPr>
                        <a:t>11</a:t>
                      </a:r>
                    </a:p>
                  </a:txBody>
                  <a:tcPr marL="7809" marR="7809" marT="7809" marB="0" anchor="b"/>
                </a:tc>
                <a:tc>
                  <a:txBody>
                    <a:bodyPr/>
                    <a:lstStyle/>
                    <a:p>
                      <a:pPr algn="l" fontAlgn="b"/>
                      <a:r>
                        <a:rPr lang="en-US" sz="1050" u="none" strike="noStrike" dirty="0">
                          <a:effectLst/>
                          <a:latin typeface="Calibri" panose="020F0502020204030204" pitchFamily="34" charset="0"/>
                          <a:cs typeface="Calibri" panose="020F0502020204030204" pitchFamily="34" charset="0"/>
                        </a:rPr>
                        <a:t>Price is good</a:t>
                      </a:r>
                      <a:endParaRPr lang="en-US" sz="1050" b="0" i="0" u="none" strike="noStrike" dirty="0">
                        <a:solidFill>
                          <a:srgbClr val="000000"/>
                        </a:solidFill>
                        <a:effectLst/>
                        <a:latin typeface="Calibri" panose="020F0502020204030204" pitchFamily="34" charset="0"/>
                        <a:cs typeface="Calibri" panose="020F0502020204030204" pitchFamily="34" charset="0"/>
                      </a:endParaRPr>
                    </a:p>
                  </a:txBody>
                  <a:tcPr marL="7809" marR="7809" marT="7809" marB="0" anchor="b"/>
                </a:tc>
                <a:tc>
                  <a:txBody>
                    <a:bodyPr/>
                    <a:lstStyle/>
                    <a:p>
                      <a:pPr algn="l" fontAlgn="b"/>
                      <a:r>
                        <a:rPr lang="en-US" sz="1050" u="none" strike="noStrike">
                          <a:effectLst/>
                          <a:latin typeface="Calibri" panose="020F0502020204030204" pitchFamily="34" charset="0"/>
                          <a:cs typeface="Calibri" panose="020F0502020204030204" pitchFamily="34" charset="0"/>
                        </a:rPr>
                        <a:t> </a:t>
                      </a:r>
                      <a:endParaRPr lang="en-US" sz="1050" b="0" i="0" u="none" strike="noStrike">
                        <a:solidFill>
                          <a:srgbClr val="000000"/>
                        </a:solidFill>
                        <a:effectLst/>
                        <a:latin typeface="Calibri" panose="020F0502020204030204" pitchFamily="34" charset="0"/>
                        <a:cs typeface="Calibri" panose="020F0502020204030204" pitchFamily="34" charset="0"/>
                      </a:endParaRPr>
                    </a:p>
                  </a:txBody>
                  <a:tcPr marL="7809" marR="7809" marT="7809" marB="0" anchor="b"/>
                </a:tc>
                <a:tc>
                  <a:txBody>
                    <a:bodyPr/>
                    <a:lstStyle/>
                    <a:p>
                      <a:pPr algn="l" fontAlgn="b"/>
                      <a:r>
                        <a:rPr lang="en-IN" sz="1050" u="none" strike="noStrike">
                          <a:effectLst/>
                          <a:latin typeface="Calibri" panose="020F0502020204030204" pitchFamily="34" charset="0"/>
                          <a:cs typeface="Calibri" panose="020F0502020204030204" pitchFamily="34" charset="0"/>
                        </a:rPr>
                        <a:t>Price is good / Save Money</a:t>
                      </a:r>
                      <a:endParaRPr lang="en-IN" sz="1050" b="0" i="0" u="none" strike="noStrike">
                        <a:solidFill>
                          <a:srgbClr val="000000"/>
                        </a:solidFill>
                        <a:effectLst/>
                        <a:latin typeface="Calibri" panose="020F0502020204030204" pitchFamily="34" charset="0"/>
                        <a:cs typeface="Calibri" panose="020F0502020204030204" pitchFamily="34" charset="0"/>
                      </a:endParaRPr>
                    </a:p>
                  </a:txBody>
                  <a:tcPr marL="7809" marR="7809" marT="7809" marB="0" anchor="b"/>
                </a:tc>
                <a:extLst>
                  <a:ext uri="{0D108BD9-81ED-4DB2-BD59-A6C34878D82A}">
                    <a16:rowId xmlns:a16="http://schemas.microsoft.com/office/drawing/2014/main" val="1651578732"/>
                  </a:ext>
                </a:extLst>
              </a:tr>
              <a:tr h="196494">
                <a:tc>
                  <a:txBody>
                    <a:bodyPr/>
                    <a:lstStyle/>
                    <a:p>
                      <a:pPr algn="ctr" fontAlgn="b"/>
                      <a:r>
                        <a:rPr lang="en-US" sz="1100" b="1" i="0" u="none" strike="noStrike" dirty="0">
                          <a:solidFill>
                            <a:srgbClr val="000000"/>
                          </a:solidFill>
                          <a:effectLst/>
                          <a:latin typeface="Calibri" panose="020F0502020204030204" pitchFamily="34" charset="0"/>
                          <a:cs typeface="Calibri" panose="020F0502020204030204" pitchFamily="34" charset="0"/>
                        </a:rPr>
                        <a:t>12</a:t>
                      </a:r>
                    </a:p>
                  </a:txBody>
                  <a:tcPr marL="7809" marR="7809" marT="7809" marB="0" anchor="b"/>
                </a:tc>
                <a:tc>
                  <a:txBody>
                    <a:bodyPr/>
                    <a:lstStyle/>
                    <a:p>
                      <a:pPr algn="l" fontAlgn="b"/>
                      <a:r>
                        <a:rPr lang="en-US" sz="1050" u="none" strike="noStrike" dirty="0">
                          <a:effectLst/>
                          <a:latin typeface="Calibri" panose="020F0502020204030204" pitchFamily="34" charset="0"/>
                          <a:cs typeface="Calibri" panose="020F0502020204030204" pitchFamily="34" charset="0"/>
                        </a:rPr>
                        <a:t>Customer Support good</a:t>
                      </a:r>
                      <a:endParaRPr lang="en-US" sz="1050" b="0" i="0" u="none" strike="noStrike" dirty="0">
                        <a:solidFill>
                          <a:srgbClr val="000000"/>
                        </a:solidFill>
                        <a:effectLst/>
                        <a:latin typeface="Calibri" panose="020F0502020204030204" pitchFamily="34" charset="0"/>
                        <a:cs typeface="Calibri" panose="020F0502020204030204" pitchFamily="34" charset="0"/>
                      </a:endParaRPr>
                    </a:p>
                  </a:txBody>
                  <a:tcPr marL="7809" marR="7809" marT="7809" marB="0" anchor="b"/>
                </a:tc>
                <a:tc>
                  <a:txBody>
                    <a:bodyPr/>
                    <a:lstStyle/>
                    <a:p>
                      <a:pPr algn="l" fontAlgn="b"/>
                      <a:r>
                        <a:rPr lang="en-US" sz="1050" u="none" strike="noStrike">
                          <a:effectLst/>
                          <a:latin typeface="Calibri" panose="020F0502020204030204" pitchFamily="34" charset="0"/>
                          <a:cs typeface="Calibri" panose="020F0502020204030204" pitchFamily="34" charset="0"/>
                        </a:rPr>
                        <a:t> </a:t>
                      </a:r>
                      <a:endParaRPr lang="en-US" sz="1050" b="0" i="0" u="none" strike="noStrike">
                        <a:solidFill>
                          <a:srgbClr val="000000"/>
                        </a:solidFill>
                        <a:effectLst/>
                        <a:latin typeface="Calibri" panose="020F0502020204030204" pitchFamily="34" charset="0"/>
                        <a:cs typeface="Calibri" panose="020F0502020204030204" pitchFamily="34" charset="0"/>
                      </a:endParaRPr>
                    </a:p>
                  </a:txBody>
                  <a:tcPr marL="7809" marR="7809" marT="7809" marB="0" anchor="b"/>
                </a:tc>
                <a:tc>
                  <a:txBody>
                    <a:bodyPr/>
                    <a:lstStyle/>
                    <a:p>
                      <a:pPr algn="l" fontAlgn="b"/>
                      <a:r>
                        <a:rPr lang="en-US" sz="1050" u="none" strike="noStrike">
                          <a:effectLst/>
                          <a:latin typeface="Calibri" panose="020F0502020204030204" pitchFamily="34" charset="0"/>
                          <a:cs typeface="Calibri" panose="020F0502020204030204" pitchFamily="34" charset="0"/>
                        </a:rPr>
                        <a:t>Customer Service is good</a:t>
                      </a:r>
                      <a:endParaRPr lang="en-US" sz="1050" b="0" i="0" u="none" strike="noStrike">
                        <a:solidFill>
                          <a:srgbClr val="000000"/>
                        </a:solidFill>
                        <a:effectLst/>
                        <a:latin typeface="Calibri" panose="020F0502020204030204" pitchFamily="34" charset="0"/>
                        <a:cs typeface="Calibri" panose="020F0502020204030204" pitchFamily="34" charset="0"/>
                      </a:endParaRPr>
                    </a:p>
                  </a:txBody>
                  <a:tcPr marL="7809" marR="7809" marT="7809" marB="0" anchor="b"/>
                </a:tc>
                <a:extLst>
                  <a:ext uri="{0D108BD9-81ED-4DB2-BD59-A6C34878D82A}">
                    <a16:rowId xmlns:a16="http://schemas.microsoft.com/office/drawing/2014/main" val="4114841624"/>
                  </a:ext>
                </a:extLst>
              </a:tr>
              <a:tr h="196494">
                <a:tc>
                  <a:txBody>
                    <a:bodyPr/>
                    <a:lstStyle/>
                    <a:p>
                      <a:pPr algn="ctr" fontAlgn="b"/>
                      <a:r>
                        <a:rPr lang="en-US" sz="1100" b="1" i="0" u="none" strike="noStrike" dirty="0">
                          <a:solidFill>
                            <a:srgbClr val="000000"/>
                          </a:solidFill>
                          <a:effectLst/>
                          <a:latin typeface="Calibri" panose="020F0502020204030204" pitchFamily="34" charset="0"/>
                          <a:cs typeface="Calibri" panose="020F0502020204030204" pitchFamily="34" charset="0"/>
                        </a:rPr>
                        <a:t>13</a:t>
                      </a:r>
                    </a:p>
                  </a:txBody>
                  <a:tcPr marL="7809" marR="7809" marT="7809" marB="0" anchor="b"/>
                </a:tc>
                <a:tc>
                  <a:txBody>
                    <a:bodyPr/>
                    <a:lstStyle/>
                    <a:p>
                      <a:pPr algn="l" fontAlgn="b"/>
                      <a:r>
                        <a:rPr lang="en-US" sz="1050" u="none" strike="noStrike" dirty="0">
                          <a:effectLst/>
                          <a:latin typeface="Calibri" panose="020F0502020204030204" pitchFamily="34" charset="0"/>
                          <a:cs typeface="Calibri" panose="020F0502020204030204" pitchFamily="34" charset="0"/>
                        </a:rPr>
                        <a:t>Easy to use</a:t>
                      </a:r>
                      <a:endParaRPr lang="en-US" sz="1050" b="0" i="0" u="none" strike="noStrike" dirty="0">
                        <a:solidFill>
                          <a:srgbClr val="000000"/>
                        </a:solidFill>
                        <a:effectLst/>
                        <a:latin typeface="Calibri" panose="020F0502020204030204" pitchFamily="34" charset="0"/>
                        <a:cs typeface="Calibri" panose="020F0502020204030204" pitchFamily="34" charset="0"/>
                      </a:endParaRPr>
                    </a:p>
                  </a:txBody>
                  <a:tcPr marL="7809" marR="7809" marT="7809" marB="0" anchor="b"/>
                </a:tc>
                <a:tc>
                  <a:txBody>
                    <a:bodyPr/>
                    <a:lstStyle/>
                    <a:p>
                      <a:pPr algn="l" fontAlgn="b"/>
                      <a:r>
                        <a:rPr lang="en-US" sz="1050" u="none" strike="noStrike">
                          <a:effectLst/>
                          <a:latin typeface="Calibri" panose="020F0502020204030204" pitchFamily="34" charset="0"/>
                          <a:cs typeface="Calibri" panose="020F0502020204030204" pitchFamily="34" charset="0"/>
                        </a:rPr>
                        <a:t> </a:t>
                      </a:r>
                      <a:endParaRPr lang="en-US" sz="1050" b="0" i="0" u="none" strike="noStrike">
                        <a:solidFill>
                          <a:srgbClr val="000000"/>
                        </a:solidFill>
                        <a:effectLst/>
                        <a:latin typeface="Calibri" panose="020F0502020204030204" pitchFamily="34" charset="0"/>
                        <a:cs typeface="Calibri" panose="020F0502020204030204" pitchFamily="34" charset="0"/>
                      </a:endParaRPr>
                    </a:p>
                  </a:txBody>
                  <a:tcPr marL="7809" marR="7809" marT="7809" marB="0" anchor="b"/>
                </a:tc>
                <a:tc>
                  <a:txBody>
                    <a:bodyPr/>
                    <a:lstStyle/>
                    <a:p>
                      <a:pPr algn="l" fontAlgn="b"/>
                      <a:r>
                        <a:rPr lang="en-US" sz="1050" u="none" strike="noStrike">
                          <a:effectLst/>
                          <a:latin typeface="Calibri" panose="020F0502020204030204" pitchFamily="34" charset="0"/>
                          <a:cs typeface="Calibri" panose="020F0502020204030204" pitchFamily="34" charset="0"/>
                        </a:rPr>
                        <a:t>Easy to Use </a:t>
                      </a:r>
                      <a:endParaRPr lang="en-US" sz="1050" b="0" i="0" u="none" strike="noStrike">
                        <a:solidFill>
                          <a:srgbClr val="000000"/>
                        </a:solidFill>
                        <a:effectLst/>
                        <a:latin typeface="Calibri" panose="020F0502020204030204" pitchFamily="34" charset="0"/>
                        <a:cs typeface="Calibri" panose="020F0502020204030204" pitchFamily="34" charset="0"/>
                      </a:endParaRPr>
                    </a:p>
                  </a:txBody>
                  <a:tcPr marL="7809" marR="7809" marT="7809" marB="0" anchor="b"/>
                </a:tc>
                <a:extLst>
                  <a:ext uri="{0D108BD9-81ED-4DB2-BD59-A6C34878D82A}">
                    <a16:rowId xmlns:a16="http://schemas.microsoft.com/office/drawing/2014/main" val="1665090111"/>
                  </a:ext>
                </a:extLst>
              </a:tr>
              <a:tr h="196494">
                <a:tc>
                  <a:txBody>
                    <a:bodyPr/>
                    <a:lstStyle/>
                    <a:p>
                      <a:pPr algn="ctr" fontAlgn="b"/>
                      <a:r>
                        <a:rPr lang="en-US" sz="1100" b="1" i="0" u="none" strike="noStrike" dirty="0">
                          <a:solidFill>
                            <a:srgbClr val="000000"/>
                          </a:solidFill>
                          <a:effectLst/>
                          <a:latin typeface="Calibri" panose="020F0502020204030204" pitchFamily="34" charset="0"/>
                          <a:cs typeface="Calibri" panose="020F0502020204030204" pitchFamily="34" charset="0"/>
                        </a:rPr>
                        <a:t>14</a:t>
                      </a:r>
                    </a:p>
                  </a:txBody>
                  <a:tcPr marL="7809" marR="7809" marT="7809" marB="0" anchor="b"/>
                </a:tc>
                <a:tc>
                  <a:txBody>
                    <a:bodyPr/>
                    <a:lstStyle/>
                    <a:p>
                      <a:pPr algn="l" fontAlgn="b"/>
                      <a:r>
                        <a:rPr lang="en-US" sz="1050" u="none" strike="noStrike" dirty="0">
                          <a:effectLst/>
                          <a:latin typeface="Calibri" panose="020F0502020204030204" pitchFamily="34" charset="0"/>
                          <a:cs typeface="Calibri" panose="020F0502020204030204" pitchFamily="34" charset="0"/>
                        </a:rPr>
                        <a:t>Multiple Brands to choose good</a:t>
                      </a:r>
                      <a:endParaRPr lang="en-US" sz="1050" b="0" i="0" u="none" strike="noStrike" dirty="0">
                        <a:solidFill>
                          <a:srgbClr val="000000"/>
                        </a:solidFill>
                        <a:effectLst/>
                        <a:latin typeface="Calibri" panose="020F0502020204030204" pitchFamily="34" charset="0"/>
                        <a:cs typeface="Calibri" panose="020F0502020204030204" pitchFamily="34" charset="0"/>
                      </a:endParaRPr>
                    </a:p>
                  </a:txBody>
                  <a:tcPr marL="7809" marR="7809" marT="7809" marB="0" anchor="b"/>
                </a:tc>
                <a:tc>
                  <a:txBody>
                    <a:bodyPr/>
                    <a:lstStyle/>
                    <a:p>
                      <a:pPr algn="l" fontAlgn="b"/>
                      <a:r>
                        <a:rPr lang="en-US" sz="1050" u="none" strike="noStrike">
                          <a:effectLst/>
                          <a:latin typeface="Calibri" panose="020F0502020204030204" pitchFamily="34" charset="0"/>
                          <a:cs typeface="Calibri" panose="020F0502020204030204" pitchFamily="34" charset="0"/>
                        </a:rPr>
                        <a:t> </a:t>
                      </a:r>
                      <a:endParaRPr lang="en-US" sz="1050" b="0" i="0" u="none" strike="noStrike">
                        <a:solidFill>
                          <a:srgbClr val="000000"/>
                        </a:solidFill>
                        <a:effectLst/>
                        <a:latin typeface="Calibri" panose="020F0502020204030204" pitchFamily="34" charset="0"/>
                        <a:cs typeface="Calibri" panose="020F0502020204030204" pitchFamily="34" charset="0"/>
                      </a:endParaRPr>
                    </a:p>
                  </a:txBody>
                  <a:tcPr marL="7809" marR="7809" marT="7809" marB="0" anchor="b"/>
                </a:tc>
                <a:tc>
                  <a:txBody>
                    <a:bodyPr/>
                    <a:lstStyle/>
                    <a:p>
                      <a:pPr algn="l" fontAlgn="b"/>
                      <a:r>
                        <a:rPr lang="en-IN" sz="1050" u="none" strike="noStrike">
                          <a:effectLst/>
                          <a:latin typeface="Calibri" panose="020F0502020204030204" pitchFamily="34" charset="0"/>
                          <a:cs typeface="Calibri" panose="020F0502020204030204" pitchFamily="34" charset="0"/>
                        </a:rPr>
                        <a:t>Buy Wide range of brands</a:t>
                      </a:r>
                      <a:endParaRPr lang="en-IN" sz="1050" b="0" i="0" u="none" strike="noStrike">
                        <a:solidFill>
                          <a:srgbClr val="000000"/>
                        </a:solidFill>
                        <a:effectLst/>
                        <a:latin typeface="Calibri" panose="020F0502020204030204" pitchFamily="34" charset="0"/>
                        <a:cs typeface="Calibri" panose="020F0502020204030204" pitchFamily="34" charset="0"/>
                      </a:endParaRPr>
                    </a:p>
                  </a:txBody>
                  <a:tcPr marL="7809" marR="7809" marT="7809" marB="0" anchor="b"/>
                </a:tc>
                <a:extLst>
                  <a:ext uri="{0D108BD9-81ED-4DB2-BD59-A6C34878D82A}">
                    <a16:rowId xmlns:a16="http://schemas.microsoft.com/office/drawing/2014/main" val="122960812"/>
                  </a:ext>
                </a:extLst>
              </a:tr>
              <a:tr h="196494">
                <a:tc>
                  <a:txBody>
                    <a:bodyPr/>
                    <a:lstStyle/>
                    <a:p>
                      <a:pPr algn="ctr" fontAlgn="b"/>
                      <a:r>
                        <a:rPr lang="en-US" sz="1100" b="1" i="0" u="none" strike="noStrike" dirty="0">
                          <a:solidFill>
                            <a:srgbClr val="000000"/>
                          </a:solidFill>
                          <a:effectLst/>
                          <a:latin typeface="Calibri" panose="020F0502020204030204" pitchFamily="34" charset="0"/>
                          <a:cs typeface="Calibri" panose="020F0502020204030204" pitchFamily="34" charset="0"/>
                        </a:rPr>
                        <a:t>15</a:t>
                      </a:r>
                    </a:p>
                  </a:txBody>
                  <a:tcPr marL="7809" marR="7809" marT="7809" marB="0" anchor="b"/>
                </a:tc>
                <a:tc>
                  <a:txBody>
                    <a:bodyPr/>
                    <a:lstStyle/>
                    <a:p>
                      <a:pPr algn="l" fontAlgn="b"/>
                      <a:r>
                        <a:rPr lang="en-US" sz="1050" u="none" strike="noStrike" dirty="0">
                          <a:effectLst/>
                          <a:latin typeface="Calibri" panose="020F0502020204030204" pitchFamily="34" charset="0"/>
                          <a:cs typeface="Calibri" panose="020F0502020204030204" pitchFamily="34" charset="0"/>
                        </a:rPr>
                        <a:t>Delivery of service good</a:t>
                      </a:r>
                      <a:endParaRPr lang="en-US" sz="1050" b="0" i="0" u="none" strike="noStrike" dirty="0">
                        <a:solidFill>
                          <a:srgbClr val="000000"/>
                        </a:solidFill>
                        <a:effectLst/>
                        <a:latin typeface="Calibri" panose="020F0502020204030204" pitchFamily="34" charset="0"/>
                        <a:cs typeface="Calibri" panose="020F0502020204030204" pitchFamily="34" charset="0"/>
                      </a:endParaRPr>
                    </a:p>
                  </a:txBody>
                  <a:tcPr marL="7809" marR="7809" marT="7809" marB="0" anchor="b"/>
                </a:tc>
                <a:tc>
                  <a:txBody>
                    <a:bodyPr/>
                    <a:lstStyle/>
                    <a:p>
                      <a:pPr algn="l" fontAlgn="b"/>
                      <a:r>
                        <a:rPr lang="en-US" sz="1050" u="none" strike="noStrike">
                          <a:effectLst/>
                          <a:latin typeface="Calibri" panose="020F0502020204030204" pitchFamily="34" charset="0"/>
                          <a:cs typeface="Calibri" panose="020F0502020204030204" pitchFamily="34" charset="0"/>
                        </a:rPr>
                        <a:t> </a:t>
                      </a:r>
                      <a:endParaRPr lang="en-US" sz="1050" b="0" i="0" u="none" strike="noStrike">
                        <a:solidFill>
                          <a:srgbClr val="000000"/>
                        </a:solidFill>
                        <a:effectLst/>
                        <a:latin typeface="Calibri" panose="020F0502020204030204" pitchFamily="34" charset="0"/>
                        <a:cs typeface="Calibri" panose="020F0502020204030204" pitchFamily="34" charset="0"/>
                      </a:endParaRPr>
                    </a:p>
                  </a:txBody>
                  <a:tcPr marL="7809" marR="7809" marT="7809" marB="0" anchor="b"/>
                </a:tc>
                <a:tc>
                  <a:txBody>
                    <a:bodyPr/>
                    <a:lstStyle/>
                    <a:p>
                      <a:pPr algn="l" fontAlgn="b"/>
                      <a:r>
                        <a:rPr lang="en-US" sz="1050" u="none" strike="noStrike">
                          <a:effectLst/>
                          <a:latin typeface="Calibri" panose="020F0502020204030204" pitchFamily="34" charset="0"/>
                          <a:cs typeface="Calibri" panose="020F0502020204030204" pitchFamily="34" charset="0"/>
                        </a:rPr>
                        <a:t>Delivery service is Good </a:t>
                      </a:r>
                      <a:endParaRPr lang="en-US" sz="1050" b="0" i="0" u="none" strike="noStrike">
                        <a:solidFill>
                          <a:srgbClr val="000000"/>
                        </a:solidFill>
                        <a:effectLst/>
                        <a:latin typeface="Calibri" panose="020F0502020204030204" pitchFamily="34" charset="0"/>
                        <a:cs typeface="Calibri" panose="020F0502020204030204" pitchFamily="34" charset="0"/>
                      </a:endParaRPr>
                    </a:p>
                  </a:txBody>
                  <a:tcPr marL="7809" marR="7809" marT="7809" marB="0" anchor="b"/>
                </a:tc>
                <a:extLst>
                  <a:ext uri="{0D108BD9-81ED-4DB2-BD59-A6C34878D82A}">
                    <a16:rowId xmlns:a16="http://schemas.microsoft.com/office/drawing/2014/main" val="2133702180"/>
                  </a:ext>
                </a:extLst>
              </a:tr>
              <a:tr h="196494">
                <a:tc>
                  <a:txBody>
                    <a:bodyPr/>
                    <a:lstStyle/>
                    <a:p>
                      <a:pPr algn="ctr" fontAlgn="b"/>
                      <a:r>
                        <a:rPr lang="en-US" sz="1100" b="1" i="0" u="none" strike="noStrike" dirty="0">
                          <a:solidFill>
                            <a:srgbClr val="000000"/>
                          </a:solidFill>
                          <a:effectLst/>
                          <a:latin typeface="Calibri" panose="020F0502020204030204" pitchFamily="34" charset="0"/>
                          <a:cs typeface="Calibri" panose="020F0502020204030204" pitchFamily="34" charset="0"/>
                        </a:rPr>
                        <a:t>16</a:t>
                      </a:r>
                    </a:p>
                  </a:txBody>
                  <a:tcPr marL="7809" marR="7809" marT="7809" marB="0" anchor="b"/>
                </a:tc>
                <a:tc>
                  <a:txBody>
                    <a:bodyPr/>
                    <a:lstStyle/>
                    <a:p>
                      <a:pPr algn="l" fontAlgn="b"/>
                      <a:r>
                        <a:rPr lang="en-US" sz="1050" u="none" strike="noStrike" dirty="0">
                          <a:effectLst/>
                          <a:latin typeface="Calibri" panose="020F0502020204030204" pitchFamily="34" charset="0"/>
                          <a:cs typeface="Calibri" panose="020F0502020204030204" pitchFamily="34" charset="0"/>
                        </a:rPr>
                        <a:t>Payment Good</a:t>
                      </a:r>
                      <a:endParaRPr lang="en-US" sz="1050" b="0" i="0" u="none" strike="noStrike" dirty="0">
                        <a:solidFill>
                          <a:srgbClr val="000000"/>
                        </a:solidFill>
                        <a:effectLst/>
                        <a:latin typeface="Calibri" panose="020F0502020204030204" pitchFamily="34" charset="0"/>
                        <a:cs typeface="Calibri" panose="020F0502020204030204" pitchFamily="34" charset="0"/>
                      </a:endParaRPr>
                    </a:p>
                  </a:txBody>
                  <a:tcPr marL="7809" marR="7809" marT="7809" marB="0" anchor="b"/>
                </a:tc>
                <a:tc>
                  <a:txBody>
                    <a:bodyPr/>
                    <a:lstStyle/>
                    <a:p>
                      <a:pPr algn="l" fontAlgn="b"/>
                      <a:r>
                        <a:rPr lang="en-US" sz="1050" u="none" strike="noStrike">
                          <a:effectLst/>
                          <a:latin typeface="Calibri" panose="020F0502020204030204" pitchFamily="34" charset="0"/>
                          <a:cs typeface="Calibri" panose="020F0502020204030204" pitchFamily="34" charset="0"/>
                        </a:rPr>
                        <a:t> </a:t>
                      </a:r>
                      <a:endParaRPr lang="en-US" sz="1050" b="0" i="0" u="none" strike="noStrike">
                        <a:solidFill>
                          <a:srgbClr val="000000"/>
                        </a:solidFill>
                        <a:effectLst/>
                        <a:latin typeface="Calibri" panose="020F0502020204030204" pitchFamily="34" charset="0"/>
                        <a:cs typeface="Calibri" panose="020F0502020204030204" pitchFamily="34" charset="0"/>
                      </a:endParaRPr>
                    </a:p>
                  </a:txBody>
                  <a:tcPr marL="7809" marR="7809" marT="7809" marB="0" anchor="b"/>
                </a:tc>
                <a:tc>
                  <a:txBody>
                    <a:bodyPr/>
                    <a:lstStyle/>
                    <a:p>
                      <a:pPr algn="l" fontAlgn="b"/>
                      <a:r>
                        <a:rPr lang="en-IN" sz="1050" u="none" strike="noStrike" dirty="0">
                          <a:effectLst/>
                          <a:latin typeface="Calibri" panose="020F0502020204030204" pitchFamily="34" charset="0"/>
                          <a:cs typeface="Calibri" panose="020F0502020204030204" pitchFamily="34" charset="0"/>
                        </a:rPr>
                        <a:t>Easy Payment / Multiple Payment modes</a:t>
                      </a:r>
                      <a:endParaRPr lang="en-IN" sz="1050" b="0" i="0" u="none" strike="noStrike" dirty="0">
                        <a:solidFill>
                          <a:srgbClr val="000000"/>
                        </a:solidFill>
                        <a:effectLst/>
                        <a:latin typeface="Calibri" panose="020F0502020204030204" pitchFamily="34" charset="0"/>
                        <a:cs typeface="Calibri" panose="020F0502020204030204" pitchFamily="34" charset="0"/>
                      </a:endParaRPr>
                    </a:p>
                  </a:txBody>
                  <a:tcPr marL="7809" marR="7809" marT="7809" marB="0" anchor="b"/>
                </a:tc>
                <a:extLst>
                  <a:ext uri="{0D108BD9-81ED-4DB2-BD59-A6C34878D82A}">
                    <a16:rowId xmlns:a16="http://schemas.microsoft.com/office/drawing/2014/main" val="2621239725"/>
                  </a:ext>
                </a:extLst>
              </a:tr>
            </a:tbl>
          </a:graphicData>
        </a:graphic>
      </p:graphicFrame>
      <p:sp>
        <p:nvSpPr>
          <p:cNvPr id="5" name="TextBox 4">
            <a:extLst>
              <a:ext uri="{FF2B5EF4-FFF2-40B4-BE49-F238E27FC236}">
                <a16:creationId xmlns:a16="http://schemas.microsoft.com/office/drawing/2014/main" id="{CFD24D5D-470F-4153-87AA-66779CE1F81C}"/>
              </a:ext>
            </a:extLst>
          </p:cNvPr>
          <p:cNvSpPr txBox="1"/>
          <p:nvPr/>
        </p:nvSpPr>
        <p:spPr>
          <a:xfrm>
            <a:off x="362465" y="1397888"/>
            <a:ext cx="11145793" cy="1063561"/>
          </a:xfrm>
          <a:prstGeom prst="rect">
            <a:avLst/>
          </a:prstGeom>
          <a:noFill/>
        </p:spPr>
        <p:txBody>
          <a:bodyPr wrap="square">
            <a:spAutoFit/>
          </a:bodyPr>
          <a:lstStyle/>
          <a:p>
            <a:pPr marL="0" marR="0" algn="just">
              <a:lnSpc>
                <a:spcPct val="115000"/>
              </a:lnSpc>
              <a:spcBef>
                <a:spcPts val="0"/>
              </a:spcBef>
              <a:spcAft>
                <a:spcPts val="0"/>
              </a:spcAft>
            </a:pPr>
            <a:r>
              <a:rPr lang="en-IN" sz="1400" dirty="0">
                <a:effectLst/>
                <a:latin typeface="Times New Roman" panose="02020603050405020304" pitchFamily="18" charset="0"/>
                <a:ea typeface="Times New Roman" panose="02020603050405020304" pitchFamily="18" charset="0"/>
              </a:rPr>
              <a:t>As per business understanding we have identified the product features.  This would help us to determine if the company is providing better services to the customers.</a:t>
            </a:r>
            <a:endParaRPr lang="en-US" sz="14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IN" sz="1400" dirty="0">
                <a:effectLst/>
                <a:latin typeface="Times New Roman" panose="02020603050405020304" pitchFamily="18" charset="0"/>
                <a:ea typeface="Times New Roman" panose="02020603050405020304" pitchFamily="18" charset="0"/>
              </a:rPr>
              <a:t>We have gone through every 2872 reviews and marked them based on the </a:t>
            </a:r>
            <a:endParaRPr lang="en-US" sz="14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IN" sz="1400" dirty="0">
                <a:effectLst/>
                <a:latin typeface="Times New Roman" panose="02020603050405020304" pitchFamily="18" charset="0"/>
                <a:ea typeface="Times New Roman" panose="02020603050405020304" pitchFamily="18" charset="0"/>
              </a:rPr>
              <a:t>Feedback provided by the customers on how they Perceive towards the brand Good, not good on the product features</a:t>
            </a:r>
            <a:endParaRPr lang="en-US"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339702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9029B-BC93-435B-88AB-FA5DEF098789}"/>
              </a:ext>
            </a:extLst>
          </p:cNvPr>
          <p:cNvSpPr>
            <a:spLocks noGrp="1"/>
          </p:cNvSpPr>
          <p:nvPr>
            <p:ph type="title"/>
          </p:nvPr>
        </p:nvSpPr>
        <p:spPr/>
        <p:txBody>
          <a:bodyPr>
            <a:normAutofit/>
          </a:bodyPr>
          <a:lstStyle/>
          <a:p>
            <a:r>
              <a:rPr lang="en-US" dirty="0"/>
              <a:t>Data preparation</a:t>
            </a:r>
          </a:p>
        </p:txBody>
      </p:sp>
      <p:sp>
        <p:nvSpPr>
          <p:cNvPr id="5" name="TextBox 4">
            <a:extLst>
              <a:ext uri="{FF2B5EF4-FFF2-40B4-BE49-F238E27FC236}">
                <a16:creationId xmlns:a16="http://schemas.microsoft.com/office/drawing/2014/main" id="{CFD24D5D-470F-4153-87AA-66779CE1F81C}"/>
              </a:ext>
            </a:extLst>
          </p:cNvPr>
          <p:cNvSpPr txBox="1"/>
          <p:nvPr/>
        </p:nvSpPr>
        <p:spPr>
          <a:xfrm>
            <a:off x="395416" y="1397888"/>
            <a:ext cx="11112842" cy="4676408"/>
          </a:xfrm>
          <a:prstGeom prst="rect">
            <a:avLst/>
          </a:prstGeom>
          <a:noFill/>
        </p:spPr>
        <p:txBody>
          <a:bodyPr wrap="square">
            <a:spAutoFit/>
          </a:bodyPr>
          <a:lstStyle/>
          <a:p>
            <a:pPr marL="342900" marR="0" lvl="0" indent="-342900" algn="just">
              <a:lnSpc>
                <a:spcPct val="115000"/>
              </a:lnSpc>
              <a:spcBef>
                <a:spcPts val="0"/>
              </a:spcBef>
              <a:spcAft>
                <a:spcPts val="0"/>
              </a:spcAft>
              <a:buFont typeface="+mj-lt"/>
              <a:buAutoNum type="arabicPeriod"/>
            </a:pPr>
            <a:r>
              <a:rPr lang="en-IN" sz="1800" dirty="0">
                <a:effectLst/>
                <a:latin typeface="Times New Roman" panose="02020603050405020304" pitchFamily="18" charset="0"/>
                <a:ea typeface="Times New Roman" panose="02020603050405020304" pitchFamily="18" charset="0"/>
              </a:rPr>
              <a:t>We have extracted the data from the Goole review for the Woohoo Gift card from the google app store.</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Font typeface="+mj-lt"/>
              <a:buAutoNum type="arabicPeriod"/>
            </a:pPr>
            <a:r>
              <a:rPr lang="en-IN" sz="1800" dirty="0">
                <a:effectLst/>
                <a:latin typeface="Times New Roman" panose="02020603050405020304" pitchFamily="18" charset="0"/>
                <a:ea typeface="Times New Roman" panose="02020603050405020304" pitchFamily="18" charset="0"/>
              </a:rPr>
              <a:t>Extracting the data collecting the review given by customers, the year of review and rating</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Font typeface="+mj-lt"/>
              <a:buAutoNum type="arabicPeriod"/>
            </a:pPr>
            <a:r>
              <a:rPr lang="en-IN" sz="1800" dirty="0">
                <a:effectLst/>
                <a:latin typeface="Times New Roman" panose="02020603050405020304" pitchFamily="18" charset="0"/>
                <a:ea typeface="Times New Roman" panose="02020603050405020304" pitchFamily="18" charset="0"/>
              </a:rPr>
              <a:t>Going through the review, we have done the self-evaluation and code the positive and negative reviews.</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Font typeface="+mj-lt"/>
              <a:buAutoNum type="arabicPeriod"/>
            </a:pPr>
            <a:r>
              <a:rPr lang="en-IN" sz="1800" dirty="0">
                <a:effectLst/>
                <a:latin typeface="Times New Roman" panose="02020603050405020304" pitchFamily="18" charset="0"/>
                <a:ea typeface="Times New Roman" panose="02020603050405020304" pitchFamily="18" charset="0"/>
              </a:rPr>
              <a:t>Load the data into python and doing the preliminary analysis</a:t>
            </a:r>
            <a:endParaRPr lang="en-US" sz="1800" dirty="0">
              <a:effectLst/>
              <a:latin typeface="Times New Roman" panose="02020603050405020304" pitchFamily="18" charset="0"/>
              <a:ea typeface="Times New Roman" panose="02020603050405020304" pitchFamily="18" charset="0"/>
            </a:endParaRPr>
          </a:p>
          <a:p>
            <a:pPr marL="914400" lvl="1" algn="just">
              <a:lnSpc>
                <a:spcPct val="115000"/>
              </a:lnSpc>
            </a:pPr>
            <a:r>
              <a:rPr lang="en-IN" dirty="0">
                <a:effectLst/>
                <a:latin typeface="Times New Roman" panose="02020603050405020304" pitchFamily="18" charset="0"/>
                <a:ea typeface="Times New Roman" panose="02020603050405020304" pitchFamily="18" charset="0"/>
              </a:rPr>
              <a:t> </a:t>
            </a:r>
            <a:endParaRPr lang="en-US" dirty="0">
              <a:effectLst/>
              <a:latin typeface="Times New Roman" panose="02020603050405020304" pitchFamily="18" charset="0"/>
              <a:ea typeface="Times New Roman" panose="02020603050405020304" pitchFamily="18" charset="0"/>
            </a:endParaRPr>
          </a:p>
          <a:p>
            <a:pPr marL="800100" lvl="1" indent="-342900" algn="just">
              <a:lnSpc>
                <a:spcPct val="115000"/>
              </a:lnSpc>
              <a:buFont typeface="+mj-lt"/>
              <a:buAutoNum type="alphaLcParenR"/>
            </a:pPr>
            <a:r>
              <a:rPr lang="en-IN" dirty="0">
                <a:effectLst/>
                <a:latin typeface="Times New Roman" panose="02020603050405020304" pitchFamily="18" charset="0"/>
                <a:ea typeface="Times New Roman" panose="02020603050405020304" pitchFamily="18" charset="0"/>
              </a:rPr>
              <a:t>We have 2782 Records</a:t>
            </a:r>
            <a:endParaRPr lang="en-US" dirty="0">
              <a:effectLst/>
              <a:latin typeface="Times New Roman" panose="02020603050405020304" pitchFamily="18" charset="0"/>
              <a:ea typeface="Times New Roman" panose="02020603050405020304" pitchFamily="18" charset="0"/>
            </a:endParaRPr>
          </a:p>
          <a:p>
            <a:pPr marL="800100" lvl="1" indent="-342900" algn="just">
              <a:lnSpc>
                <a:spcPct val="115000"/>
              </a:lnSpc>
              <a:spcBef>
                <a:spcPts val="1600"/>
              </a:spcBef>
              <a:buFont typeface="+mj-lt"/>
              <a:buAutoNum type="alphaLcParenR"/>
            </a:pPr>
            <a:r>
              <a:rPr lang="en-IN" dirty="0">
                <a:effectLst/>
                <a:latin typeface="Times New Roman" panose="02020603050405020304" pitchFamily="18" charset="0"/>
                <a:ea typeface="Times New Roman" panose="02020603050405020304" pitchFamily="18" charset="0"/>
              </a:rPr>
              <a:t>There are Zero Missing values in the data</a:t>
            </a:r>
            <a:endParaRPr lang="en-US" dirty="0">
              <a:latin typeface="Times New Roman" panose="02020603050405020304" pitchFamily="18" charset="0"/>
              <a:ea typeface="Times New Roman" panose="02020603050405020304" pitchFamily="18" charset="0"/>
            </a:endParaRPr>
          </a:p>
          <a:p>
            <a:pPr marL="800100" lvl="1" indent="-342900" algn="just">
              <a:lnSpc>
                <a:spcPct val="115000"/>
              </a:lnSpc>
              <a:spcBef>
                <a:spcPts val="1600"/>
              </a:spcBef>
              <a:buFont typeface="+mj-lt"/>
              <a:buAutoNum type="alphaLcParenR"/>
            </a:pPr>
            <a:r>
              <a:rPr lang="en-IN" sz="1800" dirty="0">
                <a:effectLst/>
                <a:latin typeface="Times New Roman" panose="02020603050405020304" pitchFamily="18" charset="0"/>
                <a:ea typeface="Times New Roman" panose="02020603050405020304" pitchFamily="18" charset="0"/>
              </a:rPr>
              <a:t>In the review’s sentiment (we have self-coded the sentiment) we have 58.7% Positive and 41.3% Negative </a:t>
            </a:r>
            <a:endParaRPr lang="en-IN" dirty="0">
              <a:solidFill>
                <a:srgbClr val="000000"/>
              </a:solidFill>
              <a:latin typeface="Calibri" panose="020F0502020204030204" pitchFamily="34" charset="0"/>
              <a:ea typeface="Calibri" panose="020F0502020204030204" pitchFamily="34" charset="0"/>
            </a:endParaRPr>
          </a:p>
          <a:p>
            <a:pPr marL="1714500" lvl="2" indent="-342900">
              <a:lnSpc>
                <a:spcPct val="115000"/>
              </a:lnSpc>
              <a:spcAft>
                <a:spcPts val="130"/>
              </a:spcAft>
              <a:buFont typeface="+mj-lt"/>
              <a:buAutoNum type="alphaLcParenR"/>
            </a:pPr>
            <a:endParaRPr lang="en-IN" dirty="0">
              <a:solidFill>
                <a:srgbClr val="000000"/>
              </a:solidFill>
              <a:latin typeface="Calibri" panose="020F0502020204030204" pitchFamily="34" charset="0"/>
              <a:ea typeface="Calibri" panose="020F0502020204030204" pitchFamily="34" charset="0"/>
            </a:endParaRPr>
          </a:p>
          <a:p>
            <a:pPr marL="1714500" lvl="2" indent="-342900">
              <a:lnSpc>
                <a:spcPct val="115000"/>
              </a:lnSpc>
              <a:spcAft>
                <a:spcPts val="130"/>
              </a:spcAft>
              <a:buFont typeface="+mj-lt"/>
              <a:buAutoNum type="alphaLcParenR"/>
            </a:pPr>
            <a:endParaRPr lang="en-IN" dirty="0">
              <a:solidFill>
                <a:srgbClr val="000000"/>
              </a:solidFill>
              <a:latin typeface="Calibri" panose="020F0502020204030204" pitchFamily="34" charset="0"/>
              <a:ea typeface="Calibri" panose="020F0502020204030204" pitchFamily="34" charset="0"/>
            </a:endParaRPr>
          </a:p>
          <a:p>
            <a:pPr marL="1257300" lvl="1" indent="-342900">
              <a:lnSpc>
                <a:spcPct val="115000"/>
              </a:lnSpc>
              <a:spcAft>
                <a:spcPts val="130"/>
              </a:spcAft>
              <a:buFont typeface="+mj-lt"/>
              <a:buAutoNum type="arabicPeriod"/>
            </a:pPr>
            <a:endParaRPr lang="en-IN" dirty="0">
              <a:solidFill>
                <a:srgbClr val="000000"/>
              </a:solidFill>
              <a:latin typeface="Calibri" panose="020F0502020204030204" pitchFamily="34" charset="0"/>
              <a:ea typeface="Calibri" panose="020F0502020204030204" pitchFamily="34" charset="0"/>
            </a:endParaRPr>
          </a:p>
          <a:p>
            <a:pPr marL="914400" lvl="1">
              <a:lnSpc>
                <a:spcPct val="115000"/>
              </a:lnSpc>
              <a:spcAft>
                <a:spcPts val="130"/>
              </a:spcAft>
            </a:pPr>
            <a:endParaRPr lang="en-IN" dirty="0">
              <a:solidFill>
                <a:srgbClr val="000000"/>
              </a:solidFill>
              <a:latin typeface="Calibri" panose="020F0502020204030204" pitchFamily="34" charset="0"/>
              <a:ea typeface="Calibri" panose="020F0502020204030204" pitchFamily="34" charset="0"/>
            </a:endParaRPr>
          </a:p>
          <a:p>
            <a:pPr marL="914400" lvl="1">
              <a:lnSpc>
                <a:spcPct val="115000"/>
              </a:lnSpc>
              <a:spcAft>
                <a:spcPts val="130"/>
              </a:spcAft>
            </a:pPr>
            <a:r>
              <a:rPr lang="en-IN" dirty="0">
                <a:solidFill>
                  <a:srgbClr val="000000"/>
                </a:solidFill>
                <a:latin typeface="Calibri" panose="020F0502020204030204" pitchFamily="34" charset="0"/>
                <a:ea typeface="Calibri" panose="020F0502020204030204" pitchFamily="34" charset="0"/>
              </a:rPr>
              <a:t>  </a:t>
            </a:r>
            <a:endParaRPr lang="en-IN" sz="1800" dirty="0">
              <a:solidFill>
                <a:srgbClr val="000000"/>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487368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9029B-BC93-435B-88AB-FA5DEF098789}"/>
              </a:ext>
            </a:extLst>
          </p:cNvPr>
          <p:cNvSpPr>
            <a:spLocks noGrp="1"/>
          </p:cNvSpPr>
          <p:nvPr>
            <p:ph type="title"/>
          </p:nvPr>
        </p:nvSpPr>
        <p:spPr/>
        <p:txBody>
          <a:bodyPr>
            <a:normAutofit/>
          </a:bodyPr>
          <a:lstStyle/>
          <a:p>
            <a:r>
              <a:rPr lang="en-US" dirty="0"/>
              <a:t>Data preparation</a:t>
            </a:r>
          </a:p>
        </p:txBody>
      </p:sp>
      <p:sp>
        <p:nvSpPr>
          <p:cNvPr id="5" name="TextBox 4">
            <a:extLst>
              <a:ext uri="{FF2B5EF4-FFF2-40B4-BE49-F238E27FC236}">
                <a16:creationId xmlns:a16="http://schemas.microsoft.com/office/drawing/2014/main" id="{CFD24D5D-470F-4153-87AA-66779CE1F81C}"/>
              </a:ext>
            </a:extLst>
          </p:cNvPr>
          <p:cNvSpPr txBox="1"/>
          <p:nvPr/>
        </p:nvSpPr>
        <p:spPr>
          <a:xfrm>
            <a:off x="395416" y="1397888"/>
            <a:ext cx="11112842" cy="4751301"/>
          </a:xfrm>
          <a:prstGeom prst="rect">
            <a:avLst/>
          </a:prstGeom>
          <a:noFill/>
        </p:spPr>
        <p:txBody>
          <a:bodyPr wrap="square">
            <a:spAutoFit/>
          </a:bodyPr>
          <a:lstStyle/>
          <a:p>
            <a:pPr marR="0" lvl="0" algn="just">
              <a:lnSpc>
                <a:spcPct val="115000"/>
              </a:lnSpc>
              <a:spcBef>
                <a:spcPts val="0"/>
              </a:spcBef>
              <a:spcAft>
                <a:spcPts val="0"/>
              </a:spcAft>
            </a:pPr>
            <a:r>
              <a:rPr lang="en-IN" dirty="0">
                <a:effectLst/>
                <a:latin typeface="Times New Roman" panose="02020603050405020304" pitchFamily="18" charset="0"/>
                <a:ea typeface="Times New Roman" panose="02020603050405020304" pitchFamily="18" charset="0"/>
              </a:rPr>
              <a:t>5. Cleaning the data by the below process.</a:t>
            </a:r>
            <a:endParaRPr lang="en-US" dirty="0">
              <a:effectLst/>
              <a:latin typeface="Times New Roman" panose="02020603050405020304" pitchFamily="18" charset="0"/>
              <a:ea typeface="Times New Roman" panose="02020603050405020304" pitchFamily="18" charset="0"/>
            </a:endParaRPr>
          </a:p>
          <a:p>
            <a:pPr marL="742950" marR="0" lvl="1" indent="-285750" algn="just">
              <a:lnSpc>
                <a:spcPct val="115000"/>
              </a:lnSpc>
              <a:spcBef>
                <a:spcPts val="0"/>
              </a:spcBef>
              <a:spcAft>
                <a:spcPts val="0"/>
              </a:spcAft>
              <a:buFont typeface="+mj-lt"/>
              <a:buAutoNum type="alphaLcPeriod"/>
            </a:pPr>
            <a:r>
              <a:rPr lang="en-IN" dirty="0">
                <a:effectLst/>
                <a:latin typeface="Times New Roman" panose="02020603050405020304" pitchFamily="18" charset="0"/>
                <a:ea typeface="Times New Roman" panose="02020603050405020304" pitchFamily="18" charset="0"/>
              </a:rPr>
              <a:t>Removing special characters, punctuation, square bracket, numbers, double spacing.</a:t>
            </a:r>
            <a:endParaRPr lang="en-US" dirty="0">
              <a:effectLst/>
              <a:latin typeface="Times New Roman" panose="02020603050405020304" pitchFamily="18" charset="0"/>
              <a:ea typeface="Times New Roman" panose="02020603050405020304" pitchFamily="18" charset="0"/>
            </a:endParaRPr>
          </a:p>
          <a:p>
            <a:pPr marL="742950" marR="0" lvl="1" indent="-285750" algn="just">
              <a:lnSpc>
                <a:spcPct val="115000"/>
              </a:lnSpc>
              <a:spcBef>
                <a:spcPts val="0"/>
              </a:spcBef>
              <a:spcAft>
                <a:spcPts val="0"/>
              </a:spcAft>
              <a:buFont typeface="+mj-lt"/>
              <a:buAutoNum type="alphaLcPeriod"/>
            </a:pPr>
            <a:r>
              <a:rPr lang="en-IN" dirty="0">
                <a:effectLst/>
                <a:latin typeface="Times New Roman" panose="02020603050405020304" pitchFamily="18" charset="0"/>
                <a:ea typeface="Times New Roman" panose="02020603050405020304" pitchFamily="18" charset="0"/>
              </a:rPr>
              <a:t>Convert all the upper case to lower case.</a:t>
            </a:r>
            <a:endParaRPr lang="en-US" dirty="0">
              <a:effectLst/>
              <a:latin typeface="Times New Roman" panose="02020603050405020304" pitchFamily="18" charset="0"/>
              <a:ea typeface="Times New Roman" panose="02020603050405020304" pitchFamily="18" charset="0"/>
            </a:endParaRPr>
          </a:p>
          <a:p>
            <a:pPr marL="742950" marR="0" lvl="1" indent="-285750" algn="just">
              <a:lnSpc>
                <a:spcPct val="115000"/>
              </a:lnSpc>
              <a:spcBef>
                <a:spcPts val="0"/>
              </a:spcBef>
              <a:spcAft>
                <a:spcPts val="0"/>
              </a:spcAft>
              <a:buFont typeface="+mj-lt"/>
              <a:buAutoNum type="alphaLcPeriod"/>
            </a:pPr>
            <a:r>
              <a:rPr lang="en-IN" dirty="0">
                <a:effectLst/>
                <a:latin typeface="Times New Roman" panose="02020603050405020304" pitchFamily="18" charset="0"/>
                <a:ea typeface="Times New Roman" panose="02020603050405020304" pitchFamily="18" charset="0"/>
              </a:rPr>
              <a:t>Tokenization: Tokenization is the act of breaking up a sequence of strings into pieces such as words, keywords, phrases, symbols and other elements called tokens. We have Created the tokens in a separate column in the data frame.</a:t>
            </a:r>
            <a:endParaRPr lang="en-US" dirty="0">
              <a:effectLst/>
              <a:latin typeface="Times New Roman" panose="02020603050405020304" pitchFamily="18" charset="0"/>
              <a:ea typeface="Times New Roman" panose="02020603050405020304" pitchFamily="18" charset="0"/>
            </a:endParaRPr>
          </a:p>
          <a:p>
            <a:pPr marL="742950" marR="0" lvl="1" indent="-285750" algn="just">
              <a:lnSpc>
                <a:spcPct val="115000"/>
              </a:lnSpc>
              <a:spcBef>
                <a:spcPts val="0"/>
              </a:spcBef>
              <a:spcAft>
                <a:spcPts val="0"/>
              </a:spcAft>
              <a:buFont typeface="+mj-lt"/>
              <a:buAutoNum type="alphaLcPeriod"/>
            </a:pPr>
            <a:r>
              <a:rPr lang="en-IN" dirty="0">
                <a:effectLst/>
                <a:latin typeface="Times New Roman" panose="02020603050405020304" pitchFamily="18" charset="0"/>
                <a:ea typeface="Times New Roman" panose="02020603050405020304" pitchFamily="18" charset="0"/>
              </a:rPr>
              <a:t>Stop Words removal: - A stop word is a commonly used word (such as “the”, “a”, “an”, “in”) that a search engine has been programmed to ignore, both when indexing entries for searching and when retrieving them as the result of a search query. Post tokenization we have removed the stop words.</a:t>
            </a:r>
            <a:endParaRPr lang="en-US" dirty="0">
              <a:effectLst/>
              <a:latin typeface="Times New Roman" panose="02020603050405020304" pitchFamily="18" charset="0"/>
              <a:ea typeface="Times New Roman" panose="02020603050405020304" pitchFamily="18" charset="0"/>
            </a:endParaRPr>
          </a:p>
          <a:p>
            <a:pPr marL="742950" marR="0" lvl="1" indent="-285750" algn="just">
              <a:lnSpc>
                <a:spcPct val="115000"/>
              </a:lnSpc>
              <a:spcBef>
                <a:spcPts val="1600"/>
              </a:spcBef>
              <a:spcAft>
                <a:spcPts val="0"/>
              </a:spcAft>
              <a:buFont typeface="+mj-lt"/>
              <a:buAutoNum type="alphaLcPeriod"/>
            </a:pPr>
            <a:r>
              <a:rPr lang="en-IN" dirty="0">
                <a:effectLst/>
                <a:latin typeface="Times New Roman" panose="02020603050405020304" pitchFamily="18" charset="0"/>
                <a:ea typeface="Times New Roman" panose="02020603050405020304" pitchFamily="18" charset="0"/>
              </a:rPr>
              <a:t> Stemming and Lemmatization: - Stemming and lemmatization are methods used by search engines and chatbots to analyse the meaning behind a word. Stemming uses the stem of the word, while lemmatization uses the context in which the word is being used.</a:t>
            </a:r>
            <a:endParaRPr lang="en-US" dirty="0">
              <a:effectLst/>
              <a:latin typeface="Times New Roman" panose="02020603050405020304" pitchFamily="18" charset="0"/>
              <a:ea typeface="Times New Roman" panose="02020603050405020304" pitchFamily="18" charset="0"/>
            </a:endParaRPr>
          </a:p>
          <a:p>
            <a:pPr marL="914400" lvl="1">
              <a:lnSpc>
                <a:spcPct val="115000"/>
              </a:lnSpc>
              <a:spcAft>
                <a:spcPts val="130"/>
              </a:spcAft>
            </a:pPr>
            <a:endParaRPr lang="en-IN" dirty="0">
              <a:solidFill>
                <a:srgbClr val="000000"/>
              </a:solidFill>
              <a:latin typeface="Calibri" panose="020F0502020204030204" pitchFamily="34" charset="0"/>
              <a:ea typeface="Calibri" panose="020F0502020204030204" pitchFamily="34" charset="0"/>
            </a:endParaRPr>
          </a:p>
          <a:p>
            <a:pPr marL="914400" lvl="1">
              <a:lnSpc>
                <a:spcPct val="115000"/>
              </a:lnSpc>
              <a:spcAft>
                <a:spcPts val="130"/>
              </a:spcAft>
            </a:pPr>
            <a:r>
              <a:rPr lang="en-IN" dirty="0">
                <a:solidFill>
                  <a:srgbClr val="000000"/>
                </a:solidFill>
                <a:latin typeface="Calibri" panose="020F0502020204030204" pitchFamily="34" charset="0"/>
                <a:ea typeface="Calibri" panose="020F0502020204030204" pitchFamily="34" charset="0"/>
              </a:rPr>
              <a:t>  </a:t>
            </a:r>
            <a:endParaRPr lang="en-IN" dirty="0">
              <a:solidFill>
                <a:srgbClr val="000000"/>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478114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E3EE1-55C0-4A8A-9ADD-01F9E2168A73}"/>
              </a:ext>
            </a:extLst>
          </p:cNvPr>
          <p:cNvSpPr>
            <a:spLocks noGrp="1"/>
          </p:cNvSpPr>
          <p:nvPr>
            <p:ph type="title"/>
          </p:nvPr>
        </p:nvSpPr>
        <p:spPr/>
        <p:txBody>
          <a:bodyPr/>
          <a:lstStyle/>
          <a:p>
            <a:r>
              <a:rPr lang="en-US" dirty="0"/>
              <a:t>SAMPLE Data</a:t>
            </a:r>
          </a:p>
        </p:txBody>
      </p:sp>
      <p:graphicFrame>
        <p:nvGraphicFramePr>
          <p:cNvPr id="4" name="Table 3">
            <a:extLst>
              <a:ext uri="{FF2B5EF4-FFF2-40B4-BE49-F238E27FC236}">
                <a16:creationId xmlns:a16="http://schemas.microsoft.com/office/drawing/2014/main" id="{1544E090-8F85-46DC-B12D-DCF76EA92487}"/>
              </a:ext>
            </a:extLst>
          </p:cNvPr>
          <p:cNvGraphicFramePr>
            <a:graphicFrameLocks noGrp="1"/>
          </p:cNvGraphicFramePr>
          <p:nvPr>
            <p:extLst>
              <p:ext uri="{D42A27DB-BD31-4B8C-83A1-F6EECF244321}">
                <p14:modId xmlns:p14="http://schemas.microsoft.com/office/powerpoint/2010/main" val="1964719911"/>
              </p:ext>
            </p:extLst>
          </p:nvPr>
        </p:nvGraphicFramePr>
        <p:xfrm>
          <a:off x="856735" y="1244600"/>
          <a:ext cx="9457040" cy="4499010"/>
        </p:xfrm>
        <a:graphic>
          <a:graphicData uri="http://schemas.openxmlformats.org/drawingml/2006/table">
            <a:tbl>
              <a:tblPr>
                <a:tableStyleId>{5C22544A-7EE6-4342-B048-85BDC9FD1C3A}</a:tableStyleId>
              </a:tblPr>
              <a:tblGrid>
                <a:gridCol w="535460">
                  <a:extLst>
                    <a:ext uri="{9D8B030D-6E8A-4147-A177-3AD203B41FA5}">
                      <a16:colId xmlns:a16="http://schemas.microsoft.com/office/drawing/2014/main" val="286094839"/>
                    </a:ext>
                  </a:extLst>
                </a:gridCol>
                <a:gridCol w="1194486">
                  <a:extLst>
                    <a:ext uri="{9D8B030D-6E8A-4147-A177-3AD203B41FA5}">
                      <a16:colId xmlns:a16="http://schemas.microsoft.com/office/drawing/2014/main" val="1925886263"/>
                    </a:ext>
                  </a:extLst>
                </a:gridCol>
                <a:gridCol w="1186249">
                  <a:extLst>
                    <a:ext uri="{9D8B030D-6E8A-4147-A177-3AD203B41FA5}">
                      <a16:colId xmlns:a16="http://schemas.microsoft.com/office/drawing/2014/main" val="2862149017"/>
                    </a:ext>
                  </a:extLst>
                </a:gridCol>
                <a:gridCol w="6540845">
                  <a:extLst>
                    <a:ext uri="{9D8B030D-6E8A-4147-A177-3AD203B41FA5}">
                      <a16:colId xmlns:a16="http://schemas.microsoft.com/office/drawing/2014/main" val="1341745772"/>
                    </a:ext>
                  </a:extLst>
                </a:gridCol>
              </a:tblGrid>
              <a:tr h="37061">
                <a:tc>
                  <a:txBody>
                    <a:bodyPr/>
                    <a:lstStyle/>
                    <a:p>
                      <a:pPr algn="r" fontAlgn="b"/>
                      <a:r>
                        <a:rPr lang="en-US" sz="1200" b="1" u="none" strike="noStrike" dirty="0">
                          <a:effectLst/>
                          <a:latin typeface="Calibri" panose="020F0502020204030204" pitchFamily="34" charset="0"/>
                          <a:cs typeface="Calibri" panose="020F0502020204030204" pitchFamily="34" charset="0"/>
                        </a:rPr>
                        <a:t>Rating</a:t>
                      </a:r>
                      <a:endParaRPr lang="en-US" sz="1200" b="1" i="0" u="none" strike="noStrike" dirty="0">
                        <a:solidFill>
                          <a:srgbClr val="000000"/>
                        </a:solidFill>
                        <a:effectLst/>
                        <a:latin typeface="Calibri" panose="020F0502020204030204" pitchFamily="34" charset="0"/>
                        <a:cs typeface="Calibri" panose="020F0502020204030204" pitchFamily="34" charset="0"/>
                      </a:endParaRPr>
                    </a:p>
                  </a:txBody>
                  <a:tcPr marL="1853" marR="1853" marT="1853" marB="0" anchor="b"/>
                </a:tc>
                <a:tc>
                  <a:txBody>
                    <a:bodyPr/>
                    <a:lstStyle/>
                    <a:p>
                      <a:pPr algn="r" fontAlgn="b"/>
                      <a:r>
                        <a:rPr lang="en-US" sz="1200" b="1" u="none" strike="noStrike" dirty="0">
                          <a:effectLst/>
                          <a:latin typeface="Calibri" panose="020F0502020204030204" pitchFamily="34" charset="0"/>
                          <a:cs typeface="Calibri" panose="020F0502020204030204" pitchFamily="34" charset="0"/>
                        </a:rPr>
                        <a:t>Year</a:t>
                      </a:r>
                      <a:endParaRPr lang="en-US" sz="1200" b="1" i="0" u="none" strike="noStrike" dirty="0">
                        <a:solidFill>
                          <a:srgbClr val="000000"/>
                        </a:solidFill>
                        <a:effectLst/>
                        <a:latin typeface="Calibri" panose="020F0502020204030204" pitchFamily="34" charset="0"/>
                        <a:cs typeface="Calibri" panose="020F0502020204030204" pitchFamily="34" charset="0"/>
                      </a:endParaRPr>
                    </a:p>
                  </a:txBody>
                  <a:tcPr marL="1853" marR="1853" marT="1853" marB="0" anchor="b"/>
                </a:tc>
                <a:tc>
                  <a:txBody>
                    <a:bodyPr/>
                    <a:lstStyle/>
                    <a:p>
                      <a:pPr algn="r" fontAlgn="b"/>
                      <a:r>
                        <a:rPr lang="en-US" sz="1200" b="1" u="none" strike="noStrike" dirty="0">
                          <a:effectLst/>
                          <a:latin typeface="Calibri" panose="020F0502020204030204" pitchFamily="34" charset="0"/>
                          <a:cs typeface="Calibri" panose="020F0502020204030204" pitchFamily="34" charset="0"/>
                        </a:rPr>
                        <a:t>Sentiment</a:t>
                      </a:r>
                      <a:endParaRPr lang="en-US" sz="1200" b="1" i="0" u="none" strike="noStrike" dirty="0">
                        <a:solidFill>
                          <a:srgbClr val="000000"/>
                        </a:solidFill>
                        <a:effectLst/>
                        <a:latin typeface="Calibri" panose="020F0502020204030204" pitchFamily="34" charset="0"/>
                        <a:cs typeface="Calibri" panose="020F0502020204030204" pitchFamily="34" charset="0"/>
                      </a:endParaRPr>
                    </a:p>
                  </a:txBody>
                  <a:tcPr marL="1853" marR="1853" marT="1853" marB="0" anchor="b"/>
                </a:tc>
                <a:tc>
                  <a:txBody>
                    <a:bodyPr/>
                    <a:lstStyle/>
                    <a:p>
                      <a:pPr algn="r" fontAlgn="b"/>
                      <a:r>
                        <a:rPr lang="en-US" sz="1200" b="1" u="none" strike="noStrike" dirty="0">
                          <a:effectLst/>
                          <a:latin typeface="Calibri" panose="020F0502020204030204" pitchFamily="34" charset="0"/>
                          <a:cs typeface="Calibri" panose="020F0502020204030204" pitchFamily="34" charset="0"/>
                        </a:rPr>
                        <a:t>Review</a:t>
                      </a:r>
                      <a:endParaRPr lang="en-US" sz="1200" b="1" i="0" u="none" strike="noStrike" dirty="0">
                        <a:solidFill>
                          <a:srgbClr val="000000"/>
                        </a:solidFill>
                        <a:effectLst/>
                        <a:latin typeface="Calibri" panose="020F0502020204030204" pitchFamily="34" charset="0"/>
                        <a:cs typeface="Calibri" panose="020F0502020204030204" pitchFamily="34" charset="0"/>
                      </a:endParaRPr>
                    </a:p>
                  </a:txBody>
                  <a:tcPr marL="1853" marR="1853" marT="1853" marB="0" anchor="b"/>
                </a:tc>
                <a:extLst>
                  <a:ext uri="{0D108BD9-81ED-4DB2-BD59-A6C34878D82A}">
                    <a16:rowId xmlns:a16="http://schemas.microsoft.com/office/drawing/2014/main" val="2294158251"/>
                  </a:ext>
                </a:extLst>
              </a:tr>
              <a:tr h="1143333">
                <a:tc>
                  <a:txBody>
                    <a:bodyPr/>
                    <a:lstStyle/>
                    <a:p>
                      <a:pPr algn="ctr" fontAlgn="b"/>
                      <a:r>
                        <a:rPr lang="en-US" sz="1200" u="none" strike="noStrike" dirty="0">
                          <a:effectLst/>
                          <a:latin typeface="Calibri" panose="020F0502020204030204" pitchFamily="34" charset="0"/>
                          <a:cs typeface="Calibri" panose="020F0502020204030204" pitchFamily="34" charset="0"/>
                        </a:rPr>
                        <a:t>1</a:t>
                      </a:r>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1853" marR="1853" marT="1853" marB="0" anchor="ctr"/>
                </a:tc>
                <a:tc>
                  <a:txBody>
                    <a:bodyPr/>
                    <a:lstStyle/>
                    <a:p>
                      <a:pPr algn="ctr" fontAlgn="b"/>
                      <a:r>
                        <a:rPr lang="en-US" sz="1200" u="none" strike="noStrike" dirty="0">
                          <a:effectLst/>
                          <a:latin typeface="Calibri" panose="020F0502020204030204" pitchFamily="34" charset="0"/>
                          <a:cs typeface="Calibri" panose="020F0502020204030204" pitchFamily="34" charset="0"/>
                        </a:rPr>
                        <a:t>2021</a:t>
                      </a:r>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1853" marR="1853" marT="1853" marB="0" anchor="ctr"/>
                </a:tc>
                <a:tc>
                  <a:txBody>
                    <a:bodyPr/>
                    <a:lstStyle/>
                    <a:p>
                      <a:pPr algn="ctr" fontAlgn="b"/>
                      <a:r>
                        <a:rPr lang="en-US" sz="1200" u="none" strike="noStrike">
                          <a:effectLst/>
                          <a:latin typeface="Calibri" panose="020F0502020204030204" pitchFamily="34" charset="0"/>
                          <a:cs typeface="Calibri" panose="020F0502020204030204" pitchFamily="34" charset="0"/>
                        </a:rPr>
                        <a:t>Negative</a:t>
                      </a:r>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1853" marR="1853" marT="1853" marB="0" anchor="ctr"/>
                </a:tc>
                <a:tc>
                  <a:txBody>
                    <a:bodyPr/>
                    <a:lstStyle/>
                    <a:p>
                      <a:pPr algn="ctr" fontAlgn="b"/>
                      <a:r>
                        <a:rPr lang="en-IN" sz="1200" u="none" strike="noStrike">
                          <a:effectLst/>
                          <a:latin typeface="Calibri" panose="020F0502020204030204" pitchFamily="34" charset="0"/>
                          <a:cs typeface="Calibri" panose="020F0502020204030204" pitchFamily="34" charset="0"/>
                        </a:rPr>
                        <a:t>##10103920## case I'd Worst poor customer service they are not giving any response after 4 day's of register complaint. They call me but disconnected the call without giving any proper answer. Now I have not any way to reach customer support so I tried this.... I will never change my review.....</a:t>
                      </a:r>
                      <a:endParaRPr lang="en-IN" sz="1200" b="0" i="0" u="none" strike="noStrike">
                        <a:solidFill>
                          <a:srgbClr val="000000"/>
                        </a:solidFill>
                        <a:effectLst/>
                        <a:latin typeface="Calibri" panose="020F0502020204030204" pitchFamily="34" charset="0"/>
                        <a:cs typeface="Calibri" panose="020F0502020204030204" pitchFamily="34" charset="0"/>
                      </a:endParaRPr>
                    </a:p>
                  </a:txBody>
                  <a:tcPr marL="1853" marR="1853" marT="1853" marB="0" anchor="ctr"/>
                </a:tc>
                <a:extLst>
                  <a:ext uri="{0D108BD9-81ED-4DB2-BD59-A6C34878D82A}">
                    <a16:rowId xmlns:a16="http://schemas.microsoft.com/office/drawing/2014/main" val="3505733042"/>
                  </a:ext>
                </a:extLst>
              </a:tr>
              <a:tr h="654128">
                <a:tc>
                  <a:txBody>
                    <a:bodyPr/>
                    <a:lstStyle/>
                    <a:p>
                      <a:pPr algn="ctr" fontAlgn="b"/>
                      <a:r>
                        <a:rPr lang="en-US" sz="1200" u="none" strike="noStrike">
                          <a:effectLst/>
                          <a:latin typeface="Calibri" panose="020F0502020204030204" pitchFamily="34" charset="0"/>
                          <a:cs typeface="Calibri" panose="020F0502020204030204" pitchFamily="34" charset="0"/>
                        </a:rPr>
                        <a:t>2</a:t>
                      </a:r>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1853" marR="1853" marT="1853" marB="0" anchor="ctr"/>
                </a:tc>
                <a:tc>
                  <a:txBody>
                    <a:bodyPr/>
                    <a:lstStyle/>
                    <a:p>
                      <a:pPr algn="ctr" fontAlgn="b"/>
                      <a:r>
                        <a:rPr lang="en-US" sz="1200" u="none" strike="noStrike">
                          <a:effectLst/>
                          <a:latin typeface="Calibri" panose="020F0502020204030204" pitchFamily="34" charset="0"/>
                          <a:cs typeface="Calibri" panose="020F0502020204030204" pitchFamily="34" charset="0"/>
                        </a:rPr>
                        <a:t>2021</a:t>
                      </a:r>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1853" marR="1853" marT="1853" marB="0" anchor="ctr"/>
                </a:tc>
                <a:tc>
                  <a:txBody>
                    <a:bodyPr/>
                    <a:lstStyle/>
                    <a:p>
                      <a:pPr algn="ctr" fontAlgn="b"/>
                      <a:r>
                        <a:rPr lang="en-US" sz="1200" u="none" strike="noStrike" dirty="0">
                          <a:effectLst/>
                          <a:latin typeface="Calibri" panose="020F0502020204030204" pitchFamily="34" charset="0"/>
                          <a:cs typeface="Calibri" panose="020F0502020204030204" pitchFamily="34" charset="0"/>
                        </a:rPr>
                        <a:t>Negative</a:t>
                      </a:r>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1853" marR="1853" marT="1853" marB="0" anchor="ctr"/>
                </a:tc>
                <a:tc>
                  <a:txBody>
                    <a:bodyPr/>
                    <a:lstStyle/>
                    <a:p>
                      <a:pPr algn="ctr" fontAlgn="b"/>
                      <a:r>
                        <a:rPr lang="en-IN" sz="1200" u="none" strike="noStrike">
                          <a:effectLst/>
                          <a:latin typeface="Calibri" panose="020F0502020204030204" pitchFamily="34" charset="0"/>
                          <a:cs typeface="Calibri" panose="020F0502020204030204" pitchFamily="34" charset="0"/>
                        </a:rPr>
                        <a:t>This app is waste of time because there not give a google gift card .i will use a many time but yesterday not buy gift card of google play store please solve the problem fastly</a:t>
                      </a:r>
                      <a:endParaRPr lang="en-IN" sz="1200" b="0" i="0" u="none" strike="noStrike">
                        <a:solidFill>
                          <a:srgbClr val="000000"/>
                        </a:solidFill>
                        <a:effectLst/>
                        <a:latin typeface="Calibri" panose="020F0502020204030204" pitchFamily="34" charset="0"/>
                        <a:cs typeface="Calibri" panose="020F0502020204030204" pitchFamily="34" charset="0"/>
                      </a:endParaRPr>
                    </a:p>
                  </a:txBody>
                  <a:tcPr marL="1853" marR="1853" marT="1853" marB="0" anchor="ctr"/>
                </a:tc>
                <a:extLst>
                  <a:ext uri="{0D108BD9-81ED-4DB2-BD59-A6C34878D82A}">
                    <a16:rowId xmlns:a16="http://schemas.microsoft.com/office/drawing/2014/main" val="1173719460"/>
                  </a:ext>
                </a:extLst>
              </a:tr>
              <a:tr h="1012879">
                <a:tc>
                  <a:txBody>
                    <a:bodyPr/>
                    <a:lstStyle/>
                    <a:p>
                      <a:pPr algn="ctr" fontAlgn="b"/>
                      <a:r>
                        <a:rPr lang="en-US" sz="1200" u="none" strike="noStrike">
                          <a:effectLst/>
                          <a:latin typeface="Calibri" panose="020F0502020204030204" pitchFamily="34" charset="0"/>
                          <a:cs typeface="Calibri" panose="020F0502020204030204" pitchFamily="34" charset="0"/>
                        </a:rPr>
                        <a:t>3</a:t>
                      </a:r>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1853" marR="1853" marT="1853" marB="0" anchor="ctr"/>
                </a:tc>
                <a:tc>
                  <a:txBody>
                    <a:bodyPr/>
                    <a:lstStyle/>
                    <a:p>
                      <a:pPr algn="ctr" fontAlgn="b"/>
                      <a:r>
                        <a:rPr lang="en-US" sz="1200" u="none" strike="noStrike">
                          <a:effectLst/>
                          <a:latin typeface="Calibri" panose="020F0502020204030204" pitchFamily="34" charset="0"/>
                          <a:cs typeface="Calibri" panose="020F0502020204030204" pitchFamily="34" charset="0"/>
                        </a:rPr>
                        <a:t>2021</a:t>
                      </a:r>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1853" marR="1853" marT="1853" marB="0" anchor="ctr"/>
                </a:tc>
                <a:tc>
                  <a:txBody>
                    <a:bodyPr/>
                    <a:lstStyle/>
                    <a:p>
                      <a:pPr algn="ctr" fontAlgn="b"/>
                      <a:r>
                        <a:rPr lang="en-US" sz="1200" u="none" strike="noStrike" dirty="0">
                          <a:effectLst/>
                          <a:latin typeface="Calibri" panose="020F0502020204030204" pitchFamily="34" charset="0"/>
                          <a:cs typeface="Calibri" panose="020F0502020204030204" pitchFamily="34" charset="0"/>
                        </a:rPr>
                        <a:t>Positive</a:t>
                      </a:r>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1853" marR="1853" marT="1853" marB="0" anchor="ctr"/>
                </a:tc>
                <a:tc>
                  <a:txBody>
                    <a:bodyPr/>
                    <a:lstStyle/>
                    <a:p>
                      <a:pPr algn="ctr" fontAlgn="b"/>
                      <a:r>
                        <a:rPr lang="en-IN" sz="1200" u="none" strike="noStrike">
                          <a:effectLst/>
                          <a:latin typeface="Calibri" panose="020F0502020204030204" pitchFamily="34" charset="0"/>
                          <a:cs typeface="Calibri" panose="020F0502020204030204" pitchFamily="34" charset="0"/>
                        </a:rPr>
                        <a:t>it is a good app but once i had took 10rs redeem which was not work and after complaining about that issue woohoo gave me some link which was very long procedure which i dint understand what to do likely it is good as i had redeem 30rs redeem code successfully</a:t>
                      </a:r>
                      <a:endParaRPr lang="en-IN" sz="1200" b="0" i="0" u="none" strike="noStrike">
                        <a:solidFill>
                          <a:srgbClr val="000000"/>
                        </a:solidFill>
                        <a:effectLst/>
                        <a:latin typeface="Calibri" panose="020F0502020204030204" pitchFamily="34" charset="0"/>
                        <a:cs typeface="Calibri" panose="020F0502020204030204" pitchFamily="34" charset="0"/>
                      </a:endParaRPr>
                    </a:p>
                  </a:txBody>
                  <a:tcPr marL="1853" marR="1853" marT="1853" marB="0" anchor="ctr"/>
                </a:tc>
                <a:extLst>
                  <a:ext uri="{0D108BD9-81ED-4DB2-BD59-A6C34878D82A}">
                    <a16:rowId xmlns:a16="http://schemas.microsoft.com/office/drawing/2014/main" val="1033902607"/>
                  </a:ext>
                </a:extLst>
              </a:tr>
              <a:tr h="1078106">
                <a:tc>
                  <a:txBody>
                    <a:bodyPr/>
                    <a:lstStyle/>
                    <a:p>
                      <a:pPr algn="ctr" fontAlgn="b"/>
                      <a:r>
                        <a:rPr lang="en-US" sz="1200" u="none" strike="noStrike">
                          <a:effectLst/>
                          <a:latin typeface="Calibri" panose="020F0502020204030204" pitchFamily="34" charset="0"/>
                          <a:cs typeface="Calibri" panose="020F0502020204030204" pitchFamily="34" charset="0"/>
                        </a:rPr>
                        <a:t>4</a:t>
                      </a:r>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1853" marR="1853" marT="1853" marB="0" anchor="ctr"/>
                </a:tc>
                <a:tc>
                  <a:txBody>
                    <a:bodyPr/>
                    <a:lstStyle/>
                    <a:p>
                      <a:pPr algn="ctr" fontAlgn="b"/>
                      <a:r>
                        <a:rPr lang="en-US" sz="1200" u="none" strike="noStrike">
                          <a:effectLst/>
                          <a:latin typeface="Calibri" panose="020F0502020204030204" pitchFamily="34" charset="0"/>
                          <a:cs typeface="Calibri" panose="020F0502020204030204" pitchFamily="34" charset="0"/>
                        </a:rPr>
                        <a:t>2021</a:t>
                      </a:r>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1853" marR="1853" marT="1853" marB="0" anchor="ctr"/>
                </a:tc>
                <a:tc>
                  <a:txBody>
                    <a:bodyPr/>
                    <a:lstStyle/>
                    <a:p>
                      <a:pPr algn="ctr" fontAlgn="b"/>
                      <a:r>
                        <a:rPr lang="en-US" sz="1200" u="none" strike="noStrike" dirty="0">
                          <a:effectLst/>
                          <a:latin typeface="Calibri" panose="020F0502020204030204" pitchFamily="34" charset="0"/>
                          <a:cs typeface="Calibri" panose="020F0502020204030204" pitchFamily="34" charset="0"/>
                        </a:rPr>
                        <a:t>Positive</a:t>
                      </a:r>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1853" marR="1853" marT="1853" marB="0" anchor="ctr"/>
                </a:tc>
                <a:tc>
                  <a:txBody>
                    <a:bodyPr/>
                    <a:lstStyle/>
                    <a:p>
                      <a:pPr algn="ctr" fontAlgn="b"/>
                      <a:r>
                        <a:rPr lang="en-IN" sz="1200" u="none" strike="noStrike">
                          <a:effectLst/>
                          <a:latin typeface="Calibri" panose="020F0502020204030204" pitchFamily="34" charset="0"/>
                          <a:cs typeface="Calibri" panose="020F0502020204030204" pitchFamily="34" charset="0"/>
                        </a:rPr>
                        <a:t>This is good app. But the app requires more features and add more technology latest updates and introductory cash back offers and discounts and more gift cards for more occasions tie up with online ecommerce websites and app . Immediately implement.</a:t>
                      </a:r>
                      <a:endParaRPr lang="en-IN" sz="1200" b="0" i="0" u="none" strike="noStrike">
                        <a:solidFill>
                          <a:srgbClr val="000000"/>
                        </a:solidFill>
                        <a:effectLst/>
                        <a:latin typeface="Calibri" panose="020F0502020204030204" pitchFamily="34" charset="0"/>
                        <a:cs typeface="Calibri" panose="020F0502020204030204" pitchFamily="34" charset="0"/>
                      </a:endParaRPr>
                    </a:p>
                  </a:txBody>
                  <a:tcPr marL="1853" marR="1853" marT="1853" marB="0" anchor="ctr"/>
                </a:tc>
                <a:extLst>
                  <a:ext uri="{0D108BD9-81ED-4DB2-BD59-A6C34878D82A}">
                    <a16:rowId xmlns:a16="http://schemas.microsoft.com/office/drawing/2014/main" val="898592138"/>
                  </a:ext>
                </a:extLst>
              </a:tr>
              <a:tr h="425831">
                <a:tc>
                  <a:txBody>
                    <a:bodyPr/>
                    <a:lstStyle/>
                    <a:p>
                      <a:pPr algn="ctr" fontAlgn="b"/>
                      <a:r>
                        <a:rPr lang="en-US" sz="1200" u="none" strike="noStrike">
                          <a:effectLst/>
                          <a:latin typeface="Calibri" panose="020F0502020204030204" pitchFamily="34" charset="0"/>
                          <a:cs typeface="Calibri" panose="020F0502020204030204" pitchFamily="34" charset="0"/>
                        </a:rPr>
                        <a:t>5</a:t>
                      </a:r>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1853" marR="1853" marT="1853" marB="0" anchor="ctr"/>
                </a:tc>
                <a:tc>
                  <a:txBody>
                    <a:bodyPr/>
                    <a:lstStyle/>
                    <a:p>
                      <a:pPr algn="ctr" fontAlgn="b"/>
                      <a:r>
                        <a:rPr lang="en-US" sz="1200" u="none" strike="noStrike">
                          <a:effectLst/>
                          <a:latin typeface="Calibri" panose="020F0502020204030204" pitchFamily="34" charset="0"/>
                          <a:cs typeface="Calibri" panose="020F0502020204030204" pitchFamily="34" charset="0"/>
                        </a:rPr>
                        <a:t>2021</a:t>
                      </a:r>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1853" marR="1853" marT="1853" marB="0" anchor="ctr"/>
                </a:tc>
                <a:tc>
                  <a:txBody>
                    <a:bodyPr/>
                    <a:lstStyle/>
                    <a:p>
                      <a:pPr algn="ctr" fontAlgn="b"/>
                      <a:r>
                        <a:rPr lang="en-US" sz="1200" u="none" strike="noStrike" dirty="0">
                          <a:effectLst/>
                          <a:latin typeface="Calibri" panose="020F0502020204030204" pitchFamily="34" charset="0"/>
                          <a:cs typeface="Calibri" panose="020F0502020204030204" pitchFamily="34" charset="0"/>
                        </a:rPr>
                        <a:t>Positive</a:t>
                      </a:r>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1853" marR="1853" marT="1853" marB="0" anchor="ctr"/>
                </a:tc>
                <a:tc>
                  <a:txBody>
                    <a:bodyPr/>
                    <a:lstStyle/>
                    <a:p>
                      <a:pPr algn="ctr" fontAlgn="b"/>
                      <a:r>
                        <a:rPr lang="en-IN" sz="1200" u="none" strike="noStrike" dirty="0">
                          <a:effectLst/>
                          <a:latin typeface="Calibri" panose="020F0502020204030204" pitchFamily="34" charset="0"/>
                          <a:cs typeface="Calibri" panose="020F0502020204030204" pitchFamily="34" charset="0"/>
                        </a:rPr>
                        <a:t>A most brilliant concept. It's the time to say no to physical gifts. Go for digital gifts. Woohoo is the best in that.</a:t>
                      </a:r>
                      <a:endParaRPr lang="en-IN" sz="1200" b="0" i="0" u="none" strike="noStrike" dirty="0">
                        <a:solidFill>
                          <a:srgbClr val="000000"/>
                        </a:solidFill>
                        <a:effectLst/>
                        <a:latin typeface="Calibri" panose="020F0502020204030204" pitchFamily="34" charset="0"/>
                        <a:cs typeface="Calibri" panose="020F0502020204030204" pitchFamily="34" charset="0"/>
                      </a:endParaRPr>
                    </a:p>
                  </a:txBody>
                  <a:tcPr marL="1853" marR="1853" marT="1853" marB="0" anchor="ctr"/>
                </a:tc>
                <a:extLst>
                  <a:ext uri="{0D108BD9-81ED-4DB2-BD59-A6C34878D82A}">
                    <a16:rowId xmlns:a16="http://schemas.microsoft.com/office/drawing/2014/main" val="564504762"/>
                  </a:ext>
                </a:extLst>
              </a:tr>
            </a:tbl>
          </a:graphicData>
        </a:graphic>
      </p:graphicFrame>
    </p:spTree>
    <p:extLst>
      <p:ext uri="{BB962C8B-B14F-4D97-AF65-F5344CB8AC3E}">
        <p14:creationId xmlns:p14="http://schemas.microsoft.com/office/powerpoint/2010/main" val="24875397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6E07D-C47F-44EF-9E4D-DD323BBBC7C6}"/>
              </a:ext>
            </a:extLst>
          </p:cNvPr>
          <p:cNvSpPr>
            <a:spLocks noGrp="1"/>
          </p:cNvSpPr>
          <p:nvPr>
            <p:ph type="title"/>
          </p:nvPr>
        </p:nvSpPr>
        <p:spPr/>
        <p:txBody>
          <a:bodyPr/>
          <a:lstStyle/>
          <a:p>
            <a:r>
              <a:rPr lang="en-US" dirty="0"/>
              <a:t>Word cloud</a:t>
            </a:r>
          </a:p>
        </p:txBody>
      </p:sp>
      <p:pic>
        <p:nvPicPr>
          <p:cNvPr id="5" name="Picture 4">
            <a:extLst>
              <a:ext uri="{FF2B5EF4-FFF2-40B4-BE49-F238E27FC236}">
                <a16:creationId xmlns:a16="http://schemas.microsoft.com/office/drawing/2014/main" id="{872FE510-9BAF-4EE4-9C0D-AD17543CBD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45" y="1010802"/>
            <a:ext cx="6577948" cy="5946052"/>
          </a:xfrm>
          <a:prstGeom prst="rect">
            <a:avLst/>
          </a:prstGeom>
        </p:spPr>
      </p:pic>
    </p:spTree>
    <p:extLst>
      <p:ext uri="{BB962C8B-B14F-4D97-AF65-F5344CB8AC3E}">
        <p14:creationId xmlns:p14="http://schemas.microsoft.com/office/powerpoint/2010/main" val="3979959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566B7-5206-4DCE-835A-D6F6D844A641}"/>
              </a:ext>
            </a:extLst>
          </p:cNvPr>
          <p:cNvSpPr>
            <a:spLocks noGrp="1"/>
          </p:cNvSpPr>
          <p:nvPr>
            <p:ph type="title"/>
          </p:nvPr>
        </p:nvSpPr>
        <p:spPr/>
        <p:txBody>
          <a:bodyPr/>
          <a:lstStyle/>
          <a:p>
            <a:r>
              <a:rPr lang="en-US" dirty="0"/>
              <a:t>Analysis</a:t>
            </a:r>
          </a:p>
        </p:txBody>
      </p:sp>
    </p:spTree>
    <p:extLst>
      <p:ext uri="{BB962C8B-B14F-4D97-AF65-F5344CB8AC3E}">
        <p14:creationId xmlns:p14="http://schemas.microsoft.com/office/powerpoint/2010/main" val="760007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AE36E-72E0-4A4F-BEE6-64273FCEF0AC}"/>
              </a:ext>
            </a:extLst>
          </p:cNvPr>
          <p:cNvSpPr>
            <a:spLocks noGrp="1"/>
          </p:cNvSpPr>
          <p:nvPr>
            <p:ph type="title"/>
          </p:nvPr>
        </p:nvSpPr>
        <p:spPr/>
        <p:txBody>
          <a:bodyPr/>
          <a:lstStyle/>
          <a:p>
            <a:r>
              <a:rPr lang="en-US" dirty="0"/>
              <a:t>Woohoo Gift card- Self Evaluate</a:t>
            </a:r>
          </a:p>
        </p:txBody>
      </p:sp>
      <p:sp>
        <p:nvSpPr>
          <p:cNvPr id="6" name="TextBox 5">
            <a:extLst>
              <a:ext uri="{FF2B5EF4-FFF2-40B4-BE49-F238E27FC236}">
                <a16:creationId xmlns:a16="http://schemas.microsoft.com/office/drawing/2014/main" id="{8E28D31F-3C9E-4C30-878A-4082B0D8F2E3}"/>
              </a:ext>
            </a:extLst>
          </p:cNvPr>
          <p:cNvSpPr txBox="1"/>
          <p:nvPr/>
        </p:nvSpPr>
        <p:spPr>
          <a:xfrm>
            <a:off x="1388912" y="5175568"/>
            <a:ext cx="9822784" cy="1200329"/>
          </a:xfrm>
          <a:prstGeom prst="rect">
            <a:avLst/>
          </a:prstGeom>
          <a:noFill/>
        </p:spPr>
        <p:txBody>
          <a:bodyPr wrap="square" rtlCol="0">
            <a:spAutoFit/>
          </a:bodyPr>
          <a:lstStyle/>
          <a:p>
            <a:r>
              <a:rPr lang="en-US" dirty="0"/>
              <a:t>In the Year 2021  the company has the highest Positive Rating compared to previous year .  But when we aggregate it has only 16% Reviewers of the total 7 years data. </a:t>
            </a:r>
          </a:p>
          <a:p>
            <a:endParaRPr lang="en-US" dirty="0"/>
          </a:p>
          <a:p>
            <a:r>
              <a:rPr lang="en-US" dirty="0"/>
              <a:t>In the self evaluate overall we have 59% positive and 41% Negative  </a:t>
            </a:r>
          </a:p>
        </p:txBody>
      </p:sp>
      <p:graphicFrame>
        <p:nvGraphicFramePr>
          <p:cNvPr id="4" name="Table 3">
            <a:extLst>
              <a:ext uri="{FF2B5EF4-FFF2-40B4-BE49-F238E27FC236}">
                <a16:creationId xmlns:a16="http://schemas.microsoft.com/office/drawing/2014/main" id="{D70EEBF8-01EC-4B7E-96F2-FACE84F0D79F}"/>
              </a:ext>
            </a:extLst>
          </p:cNvPr>
          <p:cNvGraphicFramePr>
            <a:graphicFrameLocks noGrp="1"/>
          </p:cNvGraphicFramePr>
          <p:nvPr>
            <p:extLst>
              <p:ext uri="{D42A27DB-BD31-4B8C-83A1-F6EECF244321}">
                <p14:modId xmlns:p14="http://schemas.microsoft.com/office/powerpoint/2010/main" val="4166224424"/>
              </p:ext>
            </p:extLst>
          </p:nvPr>
        </p:nvGraphicFramePr>
        <p:xfrm>
          <a:off x="2188004" y="1985319"/>
          <a:ext cx="5575300" cy="785070"/>
        </p:xfrm>
        <a:graphic>
          <a:graphicData uri="http://schemas.openxmlformats.org/drawingml/2006/table">
            <a:tbl>
              <a:tblPr>
                <a:tableStyleId>{BC89EF96-8CEA-46FF-86C4-4CE0E7609802}</a:tableStyleId>
              </a:tblPr>
              <a:tblGrid>
                <a:gridCol w="1409700">
                  <a:extLst>
                    <a:ext uri="{9D8B030D-6E8A-4147-A177-3AD203B41FA5}">
                      <a16:colId xmlns:a16="http://schemas.microsoft.com/office/drawing/2014/main" val="2189625877"/>
                    </a:ext>
                  </a:extLst>
                </a:gridCol>
                <a:gridCol w="520700">
                  <a:extLst>
                    <a:ext uri="{9D8B030D-6E8A-4147-A177-3AD203B41FA5}">
                      <a16:colId xmlns:a16="http://schemas.microsoft.com/office/drawing/2014/main" val="3373718933"/>
                    </a:ext>
                  </a:extLst>
                </a:gridCol>
                <a:gridCol w="520700">
                  <a:extLst>
                    <a:ext uri="{9D8B030D-6E8A-4147-A177-3AD203B41FA5}">
                      <a16:colId xmlns:a16="http://schemas.microsoft.com/office/drawing/2014/main" val="4116133674"/>
                    </a:ext>
                  </a:extLst>
                </a:gridCol>
                <a:gridCol w="520700">
                  <a:extLst>
                    <a:ext uri="{9D8B030D-6E8A-4147-A177-3AD203B41FA5}">
                      <a16:colId xmlns:a16="http://schemas.microsoft.com/office/drawing/2014/main" val="4073966633"/>
                    </a:ext>
                  </a:extLst>
                </a:gridCol>
                <a:gridCol w="520700">
                  <a:extLst>
                    <a:ext uri="{9D8B030D-6E8A-4147-A177-3AD203B41FA5}">
                      <a16:colId xmlns:a16="http://schemas.microsoft.com/office/drawing/2014/main" val="2109592670"/>
                    </a:ext>
                  </a:extLst>
                </a:gridCol>
                <a:gridCol w="520700">
                  <a:extLst>
                    <a:ext uri="{9D8B030D-6E8A-4147-A177-3AD203B41FA5}">
                      <a16:colId xmlns:a16="http://schemas.microsoft.com/office/drawing/2014/main" val="2833574499"/>
                    </a:ext>
                  </a:extLst>
                </a:gridCol>
                <a:gridCol w="520700">
                  <a:extLst>
                    <a:ext uri="{9D8B030D-6E8A-4147-A177-3AD203B41FA5}">
                      <a16:colId xmlns:a16="http://schemas.microsoft.com/office/drawing/2014/main" val="2135616383"/>
                    </a:ext>
                  </a:extLst>
                </a:gridCol>
                <a:gridCol w="520700">
                  <a:extLst>
                    <a:ext uri="{9D8B030D-6E8A-4147-A177-3AD203B41FA5}">
                      <a16:colId xmlns:a16="http://schemas.microsoft.com/office/drawing/2014/main" val="4220628565"/>
                    </a:ext>
                  </a:extLst>
                </a:gridCol>
                <a:gridCol w="520700">
                  <a:extLst>
                    <a:ext uri="{9D8B030D-6E8A-4147-A177-3AD203B41FA5}">
                      <a16:colId xmlns:a16="http://schemas.microsoft.com/office/drawing/2014/main" val="1172956827"/>
                    </a:ext>
                  </a:extLst>
                </a:gridCol>
              </a:tblGrid>
              <a:tr h="213570">
                <a:tc>
                  <a:txBody>
                    <a:bodyPr/>
                    <a:lstStyle/>
                    <a:p>
                      <a:pPr algn="l" fontAlgn="b"/>
                      <a:r>
                        <a:rPr lang="en-US" sz="1100" u="none" strike="noStrike" dirty="0">
                          <a:effectLst/>
                        </a:rPr>
                        <a:t>Self Evaluate</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2015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2016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2018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2019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2020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2021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Total</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73687590"/>
                  </a:ext>
                </a:extLst>
              </a:tr>
              <a:tr h="190500">
                <a:tc>
                  <a:txBody>
                    <a:bodyPr/>
                    <a:lstStyle/>
                    <a:p>
                      <a:pPr algn="l" fontAlgn="b"/>
                      <a:r>
                        <a:rPr lang="en-US" sz="1100" u="none" strike="noStrike" dirty="0">
                          <a:effectLst/>
                        </a:rPr>
                        <a:t>Negative</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442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94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94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127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95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164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133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1149</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86791525"/>
                  </a:ext>
                </a:extLst>
              </a:tr>
              <a:tr h="190500">
                <a:tc>
                  <a:txBody>
                    <a:bodyPr/>
                    <a:lstStyle/>
                    <a:p>
                      <a:pPr algn="l" fontAlgn="b"/>
                      <a:r>
                        <a:rPr lang="en-US" sz="1100" u="none" strike="noStrike">
                          <a:effectLst/>
                        </a:rPr>
                        <a:t>Positive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550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127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60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101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91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378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326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1633</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84939414"/>
                  </a:ext>
                </a:extLst>
              </a:tr>
              <a:tr h="190500">
                <a:tc>
                  <a:txBody>
                    <a:bodyPr/>
                    <a:lstStyle/>
                    <a:p>
                      <a:pPr algn="l" fontAlgn="b"/>
                      <a:r>
                        <a:rPr lang="en-US" sz="1100" u="none" strike="noStrike">
                          <a:effectLst/>
                        </a:rPr>
                        <a:t>Grand Total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992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221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154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228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186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542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459</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2782</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02503906"/>
                  </a:ext>
                </a:extLst>
              </a:tr>
            </a:tbl>
          </a:graphicData>
        </a:graphic>
      </p:graphicFrame>
      <p:graphicFrame>
        <p:nvGraphicFramePr>
          <p:cNvPr id="8" name="Table 7">
            <a:extLst>
              <a:ext uri="{FF2B5EF4-FFF2-40B4-BE49-F238E27FC236}">
                <a16:creationId xmlns:a16="http://schemas.microsoft.com/office/drawing/2014/main" id="{AA7421FF-9D01-44FB-BAF6-A556C215ED22}"/>
              </a:ext>
            </a:extLst>
          </p:cNvPr>
          <p:cNvGraphicFramePr>
            <a:graphicFrameLocks noGrp="1"/>
          </p:cNvGraphicFramePr>
          <p:nvPr>
            <p:extLst>
              <p:ext uri="{D42A27DB-BD31-4B8C-83A1-F6EECF244321}">
                <p14:modId xmlns:p14="http://schemas.microsoft.com/office/powerpoint/2010/main" val="3384549783"/>
              </p:ext>
            </p:extLst>
          </p:nvPr>
        </p:nvGraphicFramePr>
        <p:xfrm>
          <a:off x="2188004" y="3419576"/>
          <a:ext cx="5575300" cy="952500"/>
        </p:xfrm>
        <a:graphic>
          <a:graphicData uri="http://schemas.openxmlformats.org/drawingml/2006/table">
            <a:tbl>
              <a:tblPr>
                <a:tableStyleId>{BC89EF96-8CEA-46FF-86C4-4CE0E7609802}</a:tableStyleId>
              </a:tblPr>
              <a:tblGrid>
                <a:gridCol w="1409700">
                  <a:extLst>
                    <a:ext uri="{9D8B030D-6E8A-4147-A177-3AD203B41FA5}">
                      <a16:colId xmlns:a16="http://schemas.microsoft.com/office/drawing/2014/main" val="391581100"/>
                    </a:ext>
                  </a:extLst>
                </a:gridCol>
                <a:gridCol w="520700">
                  <a:extLst>
                    <a:ext uri="{9D8B030D-6E8A-4147-A177-3AD203B41FA5}">
                      <a16:colId xmlns:a16="http://schemas.microsoft.com/office/drawing/2014/main" val="4190496487"/>
                    </a:ext>
                  </a:extLst>
                </a:gridCol>
                <a:gridCol w="520700">
                  <a:extLst>
                    <a:ext uri="{9D8B030D-6E8A-4147-A177-3AD203B41FA5}">
                      <a16:colId xmlns:a16="http://schemas.microsoft.com/office/drawing/2014/main" val="154064545"/>
                    </a:ext>
                  </a:extLst>
                </a:gridCol>
                <a:gridCol w="520700">
                  <a:extLst>
                    <a:ext uri="{9D8B030D-6E8A-4147-A177-3AD203B41FA5}">
                      <a16:colId xmlns:a16="http://schemas.microsoft.com/office/drawing/2014/main" val="1741484959"/>
                    </a:ext>
                  </a:extLst>
                </a:gridCol>
                <a:gridCol w="520700">
                  <a:extLst>
                    <a:ext uri="{9D8B030D-6E8A-4147-A177-3AD203B41FA5}">
                      <a16:colId xmlns:a16="http://schemas.microsoft.com/office/drawing/2014/main" val="1102749496"/>
                    </a:ext>
                  </a:extLst>
                </a:gridCol>
                <a:gridCol w="520700">
                  <a:extLst>
                    <a:ext uri="{9D8B030D-6E8A-4147-A177-3AD203B41FA5}">
                      <a16:colId xmlns:a16="http://schemas.microsoft.com/office/drawing/2014/main" val="373528644"/>
                    </a:ext>
                  </a:extLst>
                </a:gridCol>
                <a:gridCol w="520700">
                  <a:extLst>
                    <a:ext uri="{9D8B030D-6E8A-4147-A177-3AD203B41FA5}">
                      <a16:colId xmlns:a16="http://schemas.microsoft.com/office/drawing/2014/main" val="3712557108"/>
                    </a:ext>
                  </a:extLst>
                </a:gridCol>
                <a:gridCol w="520700">
                  <a:extLst>
                    <a:ext uri="{9D8B030D-6E8A-4147-A177-3AD203B41FA5}">
                      <a16:colId xmlns:a16="http://schemas.microsoft.com/office/drawing/2014/main" val="2328919436"/>
                    </a:ext>
                  </a:extLst>
                </a:gridCol>
                <a:gridCol w="520700">
                  <a:extLst>
                    <a:ext uri="{9D8B030D-6E8A-4147-A177-3AD203B41FA5}">
                      <a16:colId xmlns:a16="http://schemas.microsoft.com/office/drawing/2014/main" val="3037235822"/>
                    </a:ext>
                  </a:extLst>
                </a:gridCol>
              </a:tblGrid>
              <a:tr h="190500">
                <a:tc>
                  <a:txBody>
                    <a:bodyPr/>
                    <a:lstStyle/>
                    <a:p>
                      <a:pPr algn="l" fontAlgn="b"/>
                      <a:r>
                        <a:rPr lang="en-US" sz="1100" u="none" strike="noStrike" dirty="0">
                          <a:effectLst/>
                        </a:rPr>
                        <a:t>Self Evaluate %</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2015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2016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2018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2019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2020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2021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Total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15233905"/>
                  </a:ext>
                </a:extLst>
              </a:tr>
              <a:tr h="190500">
                <a:tc>
                  <a:txBody>
                    <a:bodyPr/>
                    <a:lstStyle/>
                    <a:p>
                      <a:pPr algn="l" fontAlgn="b"/>
                      <a:r>
                        <a:rPr lang="en-US" sz="1100" u="none" strike="noStrike" dirty="0">
                          <a:effectLst/>
                        </a:rPr>
                        <a:t>Negative</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61%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41%</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48909387"/>
                  </a:ext>
                </a:extLst>
              </a:tr>
              <a:tr h="190500">
                <a:tc>
                  <a:txBody>
                    <a:bodyPr/>
                    <a:lstStyle/>
                    <a:p>
                      <a:pPr algn="l" fontAlgn="b"/>
                      <a:r>
                        <a:rPr lang="en-US" sz="1100" u="none" strike="noStrike">
                          <a:effectLst/>
                        </a:rPr>
                        <a:t>Positive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39%</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44%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49%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70%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71%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59%</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06883331"/>
                  </a:ext>
                </a:extLst>
              </a:tr>
              <a:tr h="190500">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51245797"/>
                  </a:ext>
                </a:extLst>
              </a:tr>
              <a:tr h="190500">
                <a:tc>
                  <a:txBody>
                    <a:bodyPr/>
                    <a:lstStyle/>
                    <a:p>
                      <a:pPr algn="l" fontAlgn="b"/>
                      <a:r>
                        <a:rPr lang="en-US" sz="1100" u="none" strike="noStrike" dirty="0">
                          <a:effectLst/>
                        </a:rPr>
                        <a:t>Total Reviewers %</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19%</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09016193"/>
                  </a:ext>
                </a:extLst>
              </a:tr>
            </a:tbl>
          </a:graphicData>
        </a:graphic>
      </p:graphicFrame>
    </p:spTree>
    <p:extLst>
      <p:ext uri="{BB962C8B-B14F-4D97-AF65-F5344CB8AC3E}">
        <p14:creationId xmlns:p14="http://schemas.microsoft.com/office/powerpoint/2010/main" val="2121428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AE36E-72E0-4A4F-BEE6-64273FCEF0AC}"/>
              </a:ext>
            </a:extLst>
          </p:cNvPr>
          <p:cNvSpPr>
            <a:spLocks noGrp="1"/>
          </p:cNvSpPr>
          <p:nvPr>
            <p:ph type="title"/>
          </p:nvPr>
        </p:nvSpPr>
        <p:spPr/>
        <p:txBody>
          <a:bodyPr/>
          <a:lstStyle/>
          <a:p>
            <a:r>
              <a:rPr lang="en-US" dirty="0"/>
              <a:t>Woohoo Gift card- NRC Sentiment</a:t>
            </a:r>
          </a:p>
        </p:txBody>
      </p:sp>
      <p:sp>
        <p:nvSpPr>
          <p:cNvPr id="6" name="TextBox 5">
            <a:extLst>
              <a:ext uri="{FF2B5EF4-FFF2-40B4-BE49-F238E27FC236}">
                <a16:creationId xmlns:a16="http://schemas.microsoft.com/office/drawing/2014/main" id="{8E28D31F-3C9E-4C30-878A-4082B0D8F2E3}"/>
              </a:ext>
            </a:extLst>
          </p:cNvPr>
          <p:cNvSpPr txBox="1"/>
          <p:nvPr/>
        </p:nvSpPr>
        <p:spPr>
          <a:xfrm>
            <a:off x="543697" y="5000860"/>
            <a:ext cx="10725663" cy="1477328"/>
          </a:xfrm>
          <a:prstGeom prst="rect">
            <a:avLst/>
          </a:prstGeom>
          <a:noFill/>
        </p:spPr>
        <p:txBody>
          <a:bodyPr wrap="square" rtlCol="0">
            <a:spAutoFit/>
          </a:bodyPr>
          <a:lstStyle/>
          <a:p>
            <a:r>
              <a:rPr lang="en-US" dirty="0"/>
              <a:t>In the Year 2020 and  2021  the company has the reduced the Negative Rating to 23% compared to previous year .  </a:t>
            </a:r>
          </a:p>
          <a:p>
            <a:r>
              <a:rPr lang="en-US" dirty="0"/>
              <a:t>Anticipation , joy, Surprise trust  have got the highest rating of 42-52%, were as the anger , disgust and sadness is 14- 17% which we need to addressed by the company. </a:t>
            </a:r>
          </a:p>
          <a:p>
            <a:r>
              <a:rPr lang="en-US" dirty="0"/>
              <a:t>In the NRC overall we have 66% positive and 31% Negative  </a:t>
            </a:r>
          </a:p>
        </p:txBody>
      </p:sp>
      <p:graphicFrame>
        <p:nvGraphicFramePr>
          <p:cNvPr id="5" name="Table 4">
            <a:extLst>
              <a:ext uri="{FF2B5EF4-FFF2-40B4-BE49-F238E27FC236}">
                <a16:creationId xmlns:a16="http://schemas.microsoft.com/office/drawing/2014/main" id="{6C946EDE-CFFE-46B9-ADE4-3AFB4CB88AF1}"/>
              </a:ext>
            </a:extLst>
          </p:cNvPr>
          <p:cNvGraphicFramePr>
            <a:graphicFrameLocks noGrp="1"/>
          </p:cNvGraphicFramePr>
          <p:nvPr>
            <p:extLst>
              <p:ext uri="{D42A27DB-BD31-4B8C-83A1-F6EECF244321}">
                <p14:modId xmlns:p14="http://schemas.microsoft.com/office/powerpoint/2010/main" val="2265979430"/>
              </p:ext>
            </p:extLst>
          </p:nvPr>
        </p:nvGraphicFramePr>
        <p:xfrm>
          <a:off x="2089150" y="1243912"/>
          <a:ext cx="6794500" cy="1714500"/>
        </p:xfrm>
        <a:graphic>
          <a:graphicData uri="http://schemas.openxmlformats.org/drawingml/2006/table">
            <a:tbl>
              <a:tblPr>
                <a:tableStyleId>{8799B23B-EC83-4686-B30A-512413B5E67A}</a:tableStyleId>
              </a:tblPr>
              <a:tblGrid>
                <a:gridCol w="1409700">
                  <a:extLst>
                    <a:ext uri="{9D8B030D-6E8A-4147-A177-3AD203B41FA5}">
                      <a16:colId xmlns:a16="http://schemas.microsoft.com/office/drawing/2014/main" val="3209318910"/>
                    </a:ext>
                  </a:extLst>
                </a:gridCol>
                <a:gridCol w="520700">
                  <a:extLst>
                    <a:ext uri="{9D8B030D-6E8A-4147-A177-3AD203B41FA5}">
                      <a16:colId xmlns:a16="http://schemas.microsoft.com/office/drawing/2014/main" val="3733981351"/>
                    </a:ext>
                  </a:extLst>
                </a:gridCol>
                <a:gridCol w="520700">
                  <a:extLst>
                    <a:ext uri="{9D8B030D-6E8A-4147-A177-3AD203B41FA5}">
                      <a16:colId xmlns:a16="http://schemas.microsoft.com/office/drawing/2014/main" val="3980719840"/>
                    </a:ext>
                  </a:extLst>
                </a:gridCol>
                <a:gridCol w="520700">
                  <a:extLst>
                    <a:ext uri="{9D8B030D-6E8A-4147-A177-3AD203B41FA5}">
                      <a16:colId xmlns:a16="http://schemas.microsoft.com/office/drawing/2014/main" val="405310231"/>
                    </a:ext>
                  </a:extLst>
                </a:gridCol>
                <a:gridCol w="631396">
                  <a:extLst>
                    <a:ext uri="{9D8B030D-6E8A-4147-A177-3AD203B41FA5}">
                      <a16:colId xmlns:a16="http://schemas.microsoft.com/office/drawing/2014/main" val="1333240174"/>
                    </a:ext>
                  </a:extLst>
                </a:gridCol>
                <a:gridCol w="410004">
                  <a:extLst>
                    <a:ext uri="{9D8B030D-6E8A-4147-A177-3AD203B41FA5}">
                      <a16:colId xmlns:a16="http://schemas.microsoft.com/office/drawing/2014/main" val="3901859088"/>
                    </a:ext>
                  </a:extLst>
                </a:gridCol>
                <a:gridCol w="520700">
                  <a:extLst>
                    <a:ext uri="{9D8B030D-6E8A-4147-A177-3AD203B41FA5}">
                      <a16:colId xmlns:a16="http://schemas.microsoft.com/office/drawing/2014/main" val="638070415"/>
                    </a:ext>
                  </a:extLst>
                </a:gridCol>
                <a:gridCol w="520700">
                  <a:extLst>
                    <a:ext uri="{9D8B030D-6E8A-4147-A177-3AD203B41FA5}">
                      <a16:colId xmlns:a16="http://schemas.microsoft.com/office/drawing/2014/main" val="608311424"/>
                    </a:ext>
                  </a:extLst>
                </a:gridCol>
                <a:gridCol w="520700">
                  <a:extLst>
                    <a:ext uri="{9D8B030D-6E8A-4147-A177-3AD203B41FA5}">
                      <a16:colId xmlns:a16="http://schemas.microsoft.com/office/drawing/2014/main" val="3774643720"/>
                    </a:ext>
                  </a:extLst>
                </a:gridCol>
                <a:gridCol w="609600">
                  <a:extLst>
                    <a:ext uri="{9D8B030D-6E8A-4147-A177-3AD203B41FA5}">
                      <a16:colId xmlns:a16="http://schemas.microsoft.com/office/drawing/2014/main" val="3886482393"/>
                    </a:ext>
                  </a:extLst>
                </a:gridCol>
                <a:gridCol w="609600">
                  <a:extLst>
                    <a:ext uri="{9D8B030D-6E8A-4147-A177-3AD203B41FA5}">
                      <a16:colId xmlns:a16="http://schemas.microsoft.com/office/drawing/2014/main" val="952005141"/>
                    </a:ext>
                  </a:extLst>
                </a:gridCol>
              </a:tblGrid>
              <a:tr h="190500">
                <a:tc>
                  <a:txBody>
                    <a:bodyPr/>
                    <a:lstStyle/>
                    <a:p>
                      <a:pPr algn="l" fontAlgn="b"/>
                      <a:r>
                        <a:rPr lang="en-US" sz="1000" u="none" strike="noStrike" dirty="0">
                          <a:effectLst/>
                        </a:rPr>
                        <a:t>Year</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dirty="0">
                          <a:effectLst/>
                        </a:rPr>
                        <a:t>positive</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dirty="0">
                          <a:effectLst/>
                        </a:rPr>
                        <a:t>negative</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dirty="0">
                          <a:effectLst/>
                        </a:rPr>
                        <a:t>anger</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900" u="none" strike="noStrike" dirty="0">
                          <a:effectLst/>
                        </a:rPr>
                        <a:t>anticipation</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900" u="none" strike="noStrike" dirty="0">
                          <a:effectLst/>
                        </a:rPr>
                        <a:t>disgust</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dirty="0">
                          <a:effectLst/>
                        </a:rPr>
                        <a:t>fear</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dirty="0">
                          <a:effectLst/>
                        </a:rPr>
                        <a:t>joy</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dirty="0">
                          <a:effectLst/>
                        </a:rPr>
                        <a:t>sadness</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dirty="0">
                          <a:effectLst/>
                        </a:rPr>
                        <a:t>surprise</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dirty="0">
                          <a:effectLst/>
                        </a:rPr>
                        <a:t>trust</a:t>
                      </a:r>
                      <a:endParaRPr lang="en-US" sz="1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84584352"/>
                  </a:ext>
                </a:extLst>
              </a:tr>
              <a:tr h="190500">
                <a:tc>
                  <a:txBody>
                    <a:bodyPr/>
                    <a:lstStyle/>
                    <a:p>
                      <a:pPr algn="r" fontAlgn="b"/>
                      <a:r>
                        <a:rPr lang="en-US" sz="1000" u="none" strike="noStrike" dirty="0">
                          <a:effectLst/>
                        </a:rPr>
                        <a:t>2015</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dirty="0">
                          <a:effectLst/>
                        </a:rPr>
                        <a:t>641</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362</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175</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502</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151</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144</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dirty="0">
                          <a:effectLst/>
                        </a:rPr>
                        <a:t>444</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dirty="0">
                          <a:effectLst/>
                        </a:rPr>
                        <a:t>184</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dirty="0">
                          <a:effectLst/>
                        </a:rPr>
                        <a:t>344</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dirty="0">
                          <a:effectLst/>
                        </a:rPr>
                        <a:t>495</a:t>
                      </a:r>
                      <a:endParaRPr lang="en-US" sz="1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69263464"/>
                  </a:ext>
                </a:extLst>
              </a:tr>
              <a:tr h="190500">
                <a:tc>
                  <a:txBody>
                    <a:bodyPr/>
                    <a:lstStyle/>
                    <a:p>
                      <a:pPr algn="r" fontAlgn="b"/>
                      <a:r>
                        <a:rPr lang="en-US" sz="1000" u="none" strike="noStrike" dirty="0">
                          <a:effectLst/>
                        </a:rPr>
                        <a:t>2016</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dirty="0">
                          <a:effectLst/>
                        </a:rPr>
                        <a:t>149</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dirty="0">
                          <a:effectLst/>
                        </a:rPr>
                        <a:t>62</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43</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109</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31</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31</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110</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36</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96</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101</a:t>
                      </a:r>
                      <a:endParaRPr lang="en-US" sz="1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99295044"/>
                  </a:ext>
                </a:extLst>
              </a:tr>
              <a:tr h="190500">
                <a:tc>
                  <a:txBody>
                    <a:bodyPr/>
                    <a:lstStyle/>
                    <a:p>
                      <a:pPr algn="r" fontAlgn="b"/>
                      <a:r>
                        <a:rPr lang="en-US" sz="1000" u="none" strike="noStrike" dirty="0">
                          <a:effectLst/>
                        </a:rPr>
                        <a:t>2017</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96</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dirty="0">
                          <a:effectLst/>
                        </a:rPr>
                        <a:t>68</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dirty="0">
                          <a:effectLst/>
                        </a:rPr>
                        <a:t>45</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73</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28</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23</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75</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28</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66</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80</a:t>
                      </a:r>
                      <a:endParaRPr lang="en-US" sz="1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19226039"/>
                  </a:ext>
                </a:extLst>
              </a:tr>
              <a:tr h="190500">
                <a:tc>
                  <a:txBody>
                    <a:bodyPr/>
                    <a:lstStyle/>
                    <a:p>
                      <a:pPr algn="r" fontAlgn="b"/>
                      <a:r>
                        <a:rPr lang="en-US" sz="1000" u="none" strike="noStrike">
                          <a:effectLst/>
                        </a:rPr>
                        <a:t>2018</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144</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85</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50</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dirty="0">
                          <a:effectLst/>
                        </a:rPr>
                        <a:t>126</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32</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38</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113</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45</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99</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100</a:t>
                      </a:r>
                      <a:endParaRPr lang="en-US" sz="1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7866601"/>
                  </a:ext>
                </a:extLst>
              </a:tr>
              <a:tr h="190500">
                <a:tc>
                  <a:txBody>
                    <a:bodyPr/>
                    <a:lstStyle/>
                    <a:p>
                      <a:pPr algn="r" fontAlgn="b"/>
                      <a:r>
                        <a:rPr lang="en-US" sz="1000" u="none" strike="noStrike" dirty="0">
                          <a:effectLst/>
                        </a:rPr>
                        <a:t>2019</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131</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60</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32</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106</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31</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dirty="0">
                          <a:effectLst/>
                        </a:rPr>
                        <a:t>30</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100</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39</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88</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83</a:t>
                      </a:r>
                      <a:endParaRPr lang="en-US" sz="1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42014337"/>
                  </a:ext>
                </a:extLst>
              </a:tr>
              <a:tr h="190500">
                <a:tc>
                  <a:txBody>
                    <a:bodyPr/>
                    <a:lstStyle/>
                    <a:p>
                      <a:pPr algn="r" fontAlgn="b"/>
                      <a:r>
                        <a:rPr lang="en-US" sz="1000" u="none" strike="noStrike" dirty="0">
                          <a:effectLst/>
                        </a:rPr>
                        <a:t>2020</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374</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123</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67</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298</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51</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53</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dirty="0">
                          <a:effectLst/>
                        </a:rPr>
                        <a:t>317</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dirty="0">
                          <a:effectLst/>
                        </a:rPr>
                        <a:t>68</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268</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281</a:t>
                      </a:r>
                      <a:endParaRPr lang="en-US" sz="1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94959067"/>
                  </a:ext>
                </a:extLst>
              </a:tr>
              <a:tr h="190500">
                <a:tc>
                  <a:txBody>
                    <a:bodyPr/>
                    <a:lstStyle/>
                    <a:p>
                      <a:pPr algn="r" fontAlgn="b"/>
                      <a:r>
                        <a:rPr lang="en-US" sz="1000" u="none" strike="noStrike" dirty="0">
                          <a:effectLst/>
                        </a:rPr>
                        <a:t>2021</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291</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107</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65</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237</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33</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60</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241</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dirty="0">
                          <a:effectLst/>
                        </a:rPr>
                        <a:t>55</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dirty="0">
                          <a:effectLst/>
                        </a:rPr>
                        <a:t>201</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dirty="0">
                          <a:effectLst/>
                        </a:rPr>
                        <a:t>197</a:t>
                      </a:r>
                      <a:endParaRPr lang="en-US" sz="1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80874"/>
                  </a:ext>
                </a:extLst>
              </a:tr>
              <a:tr h="190500">
                <a:tc>
                  <a:txBody>
                    <a:bodyPr/>
                    <a:lstStyle/>
                    <a:p>
                      <a:pPr algn="l" fontAlgn="b"/>
                      <a:r>
                        <a:rPr lang="en-US" sz="1000" u="none" strike="noStrike" dirty="0">
                          <a:effectLst/>
                        </a:rPr>
                        <a:t>Total</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1826</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867</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477</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1451</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357</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379</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1400</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455</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dirty="0">
                          <a:effectLst/>
                        </a:rPr>
                        <a:t>1162</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dirty="0">
                          <a:effectLst/>
                        </a:rPr>
                        <a:t>1337</a:t>
                      </a:r>
                      <a:endParaRPr lang="en-US" sz="1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28215050"/>
                  </a:ext>
                </a:extLst>
              </a:tr>
            </a:tbl>
          </a:graphicData>
        </a:graphic>
      </p:graphicFrame>
      <p:graphicFrame>
        <p:nvGraphicFramePr>
          <p:cNvPr id="7" name="Table 6">
            <a:extLst>
              <a:ext uri="{FF2B5EF4-FFF2-40B4-BE49-F238E27FC236}">
                <a16:creationId xmlns:a16="http://schemas.microsoft.com/office/drawing/2014/main" id="{ACCEBB4E-46EE-4570-9DB5-F6385F2E109B}"/>
              </a:ext>
            </a:extLst>
          </p:cNvPr>
          <p:cNvGraphicFramePr>
            <a:graphicFrameLocks noGrp="1"/>
          </p:cNvGraphicFramePr>
          <p:nvPr>
            <p:extLst>
              <p:ext uri="{D42A27DB-BD31-4B8C-83A1-F6EECF244321}">
                <p14:modId xmlns:p14="http://schemas.microsoft.com/office/powerpoint/2010/main" val="3648564171"/>
              </p:ext>
            </p:extLst>
          </p:nvPr>
        </p:nvGraphicFramePr>
        <p:xfrm>
          <a:off x="2089150" y="3209740"/>
          <a:ext cx="6794500" cy="1714500"/>
        </p:xfrm>
        <a:graphic>
          <a:graphicData uri="http://schemas.openxmlformats.org/drawingml/2006/table">
            <a:tbl>
              <a:tblPr>
                <a:tableStyleId>{8799B23B-EC83-4686-B30A-512413B5E67A}</a:tableStyleId>
              </a:tblPr>
              <a:tblGrid>
                <a:gridCol w="1409700">
                  <a:extLst>
                    <a:ext uri="{9D8B030D-6E8A-4147-A177-3AD203B41FA5}">
                      <a16:colId xmlns:a16="http://schemas.microsoft.com/office/drawing/2014/main" val="1129805672"/>
                    </a:ext>
                  </a:extLst>
                </a:gridCol>
                <a:gridCol w="520700">
                  <a:extLst>
                    <a:ext uri="{9D8B030D-6E8A-4147-A177-3AD203B41FA5}">
                      <a16:colId xmlns:a16="http://schemas.microsoft.com/office/drawing/2014/main" val="1443585259"/>
                    </a:ext>
                  </a:extLst>
                </a:gridCol>
                <a:gridCol w="520700">
                  <a:extLst>
                    <a:ext uri="{9D8B030D-6E8A-4147-A177-3AD203B41FA5}">
                      <a16:colId xmlns:a16="http://schemas.microsoft.com/office/drawing/2014/main" val="3282191139"/>
                    </a:ext>
                  </a:extLst>
                </a:gridCol>
                <a:gridCol w="520700">
                  <a:extLst>
                    <a:ext uri="{9D8B030D-6E8A-4147-A177-3AD203B41FA5}">
                      <a16:colId xmlns:a16="http://schemas.microsoft.com/office/drawing/2014/main" val="315326514"/>
                    </a:ext>
                  </a:extLst>
                </a:gridCol>
                <a:gridCol w="631396">
                  <a:extLst>
                    <a:ext uri="{9D8B030D-6E8A-4147-A177-3AD203B41FA5}">
                      <a16:colId xmlns:a16="http://schemas.microsoft.com/office/drawing/2014/main" val="1105575440"/>
                    </a:ext>
                  </a:extLst>
                </a:gridCol>
                <a:gridCol w="410004">
                  <a:extLst>
                    <a:ext uri="{9D8B030D-6E8A-4147-A177-3AD203B41FA5}">
                      <a16:colId xmlns:a16="http://schemas.microsoft.com/office/drawing/2014/main" val="2996306966"/>
                    </a:ext>
                  </a:extLst>
                </a:gridCol>
                <a:gridCol w="520700">
                  <a:extLst>
                    <a:ext uri="{9D8B030D-6E8A-4147-A177-3AD203B41FA5}">
                      <a16:colId xmlns:a16="http://schemas.microsoft.com/office/drawing/2014/main" val="101424840"/>
                    </a:ext>
                  </a:extLst>
                </a:gridCol>
                <a:gridCol w="520700">
                  <a:extLst>
                    <a:ext uri="{9D8B030D-6E8A-4147-A177-3AD203B41FA5}">
                      <a16:colId xmlns:a16="http://schemas.microsoft.com/office/drawing/2014/main" val="973483272"/>
                    </a:ext>
                  </a:extLst>
                </a:gridCol>
                <a:gridCol w="520700">
                  <a:extLst>
                    <a:ext uri="{9D8B030D-6E8A-4147-A177-3AD203B41FA5}">
                      <a16:colId xmlns:a16="http://schemas.microsoft.com/office/drawing/2014/main" val="977393795"/>
                    </a:ext>
                  </a:extLst>
                </a:gridCol>
                <a:gridCol w="609600">
                  <a:extLst>
                    <a:ext uri="{9D8B030D-6E8A-4147-A177-3AD203B41FA5}">
                      <a16:colId xmlns:a16="http://schemas.microsoft.com/office/drawing/2014/main" val="1251693356"/>
                    </a:ext>
                  </a:extLst>
                </a:gridCol>
                <a:gridCol w="609600">
                  <a:extLst>
                    <a:ext uri="{9D8B030D-6E8A-4147-A177-3AD203B41FA5}">
                      <a16:colId xmlns:a16="http://schemas.microsoft.com/office/drawing/2014/main" val="270097144"/>
                    </a:ext>
                  </a:extLst>
                </a:gridCol>
              </a:tblGrid>
              <a:tr h="190500">
                <a:tc>
                  <a:txBody>
                    <a:bodyPr/>
                    <a:lstStyle/>
                    <a:p>
                      <a:pPr algn="l" fontAlgn="b"/>
                      <a:r>
                        <a:rPr lang="en-US" sz="1000" u="none" strike="noStrike" dirty="0">
                          <a:effectLst/>
                        </a:rPr>
                        <a:t>Year</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dirty="0">
                          <a:effectLst/>
                        </a:rPr>
                        <a:t>positive</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dirty="0">
                          <a:effectLst/>
                        </a:rPr>
                        <a:t>negative</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dirty="0">
                          <a:effectLst/>
                        </a:rPr>
                        <a:t>anger</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900" u="none" strike="noStrike" dirty="0">
                          <a:effectLst/>
                        </a:rPr>
                        <a:t>anticipation</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900" u="none" strike="noStrike" dirty="0">
                          <a:effectLst/>
                        </a:rPr>
                        <a:t>disgust</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dirty="0">
                          <a:effectLst/>
                        </a:rPr>
                        <a:t>fear</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dirty="0">
                          <a:effectLst/>
                        </a:rPr>
                        <a:t>joy</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dirty="0">
                          <a:effectLst/>
                        </a:rPr>
                        <a:t>sadness</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dirty="0">
                          <a:effectLst/>
                        </a:rPr>
                        <a:t>surprise</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dirty="0">
                          <a:effectLst/>
                        </a:rPr>
                        <a:t>trust</a:t>
                      </a:r>
                      <a:endParaRPr lang="en-US" sz="1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30822361"/>
                  </a:ext>
                </a:extLst>
              </a:tr>
              <a:tr h="190500">
                <a:tc>
                  <a:txBody>
                    <a:bodyPr/>
                    <a:lstStyle/>
                    <a:p>
                      <a:pPr algn="r" fontAlgn="b"/>
                      <a:r>
                        <a:rPr lang="en-US" sz="1000" u="none" strike="noStrike">
                          <a:effectLst/>
                        </a:rPr>
                        <a:t>2015</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dirty="0">
                          <a:effectLst/>
                        </a:rPr>
                        <a:t>65%</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36%</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18%</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51%</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15%</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15%</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45%</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19%</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35%</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50%</a:t>
                      </a:r>
                      <a:endParaRPr lang="en-US" sz="1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03450935"/>
                  </a:ext>
                </a:extLst>
              </a:tr>
              <a:tr h="190500">
                <a:tc>
                  <a:txBody>
                    <a:bodyPr/>
                    <a:lstStyle/>
                    <a:p>
                      <a:pPr algn="r" fontAlgn="b"/>
                      <a:r>
                        <a:rPr lang="en-US" sz="1000" u="none" strike="noStrike">
                          <a:effectLst/>
                        </a:rPr>
                        <a:t>2016</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67%</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dirty="0">
                          <a:effectLst/>
                        </a:rPr>
                        <a:t>28%</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19%</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49%</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14%</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14%</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50%</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16%</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43%</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46%</a:t>
                      </a:r>
                      <a:endParaRPr lang="en-US" sz="1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67847001"/>
                  </a:ext>
                </a:extLst>
              </a:tr>
              <a:tr h="190500">
                <a:tc>
                  <a:txBody>
                    <a:bodyPr/>
                    <a:lstStyle/>
                    <a:p>
                      <a:pPr algn="r" fontAlgn="b"/>
                      <a:r>
                        <a:rPr lang="en-US" sz="1000" u="none" strike="noStrike">
                          <a:effectLst/>
                        </a:rPr>
                        <a:t>2017</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62%</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44%</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dirty="0">
                          <a:effectLst/>
                        </a:rPr>
                        <a:t>29%</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47%</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18%</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15%</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49%</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18%</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43%</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52%</a:t>
                      </a:r>
                      <a:endParaRPr lang="en-US" sz="1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41526391"/>
                  </a:ext>
                </a:extLst>
              </a:tr>
              <a:tr h="190500">
                <a:tc>
                  <a:txBody>
                    <a:bodyPr/>
                    <a:lstStyle/>
                    <a:p>
                      <a:pPr algn="r" fontAlgn="b"/>
                      <a:r>
                        <a:rPr lang="en-US" sz="1000" u="none" strike="noStrike">
                          <a:effectLst/>
                        </a:rPr>
                        <a:t>2018</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63%</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37%</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22%</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dirty="0">
                          <a:effectLst/>
                        </a:rPr>
                        <a:t>55%</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14%</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17%</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50%</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20%</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43%</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44%</a:t>
                      </a:r>
                      <a:endParaRPr lang="en-US" sz="1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79616042"/>
                  </a:ext>
                </a:extLst>
              </a:tr>
              <a:tr h="190500">
                <a:tc>
                  <a:txBody>
                    <a:bodyPr/>
                    <a:lstStyle/>
                    <a:p>
                      <a:pPr algn="r" fontAlgn="b"/>
                      <a:r>
                        <a:rPr lang="en-US" sz="1000" u="none" strike="noStrike">
                          <a:effectLst/>
                        </a:rPr>
                        <a:t>2019</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70%</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32%</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17%</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57%</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dirty="0">
                          <a:effectLst/>
                        </a:rPr>
                        <a:t>17%</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16%</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54%</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21%</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47%</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45%</a:t>
                      </a:r>
                      <a:endParaRPr lang="en-US" sz="1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44290541"/>
                  </a:ext>
                </a:extLst>
              </a:tr>
              <a:tr h="190500">
                <a:tc>
                  <a:txBody>
                    <a:bodyPr/>
                    <a:lstStyle/>
                    <a:p>
                      <a:pPr algn="r" fontAlgn="b"/>
                      <a:r>
                        <a:rPr lang="en-US" sz="1000" u="none" strike="noStrike">
                          <a:effectLst/>
                        </a:rPr>
                        <a:t>2020</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69%</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23%</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12%</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55%</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dirty="0">
                          <a:effectLst/>
                        </a:rPr>
                        <a:t>10%</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58%</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13%</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49%</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52%</a:t>
                      </a:r>
                      <a:endParaRPr lang="en-US" sz="1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27915115"/>
                  </a:ext>
                </a:extLst>
              </a:tr>
              <a:tr h="190500">
                <a:tc>
                  <a:txBody>
                    <a:bodyPr/>
                    <a:lstStyle/>
                    <a:p>
                      <a:pPr algn="r" fontAlgn="b"/>
                      <a:r>
                        <a:rPr lang="en-US" sz="1000" u="none" strike="noStrike">
                          <a:effectLst/>
                        </a:rPr>
                        <a:t>2021</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dirty="0">
                          <a:effectLst/>
                        </a:rPr>
                        <a:t>63%</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23%</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14%</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52%</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7%</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13%</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dirty="0">
                          <a:effectLst/>
                        </a:rPr>
                        <a:t>53%</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12%</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44%</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u="none" strike="noStrike">
                          <a:effectLst/>
                        </a:rPr>
                        <a:t>43%</a:t>
                      </a:r>
                      <a:endParaRPr lang="en-US" sz="1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97466319"/>
                  </a:ext>
                </a:extLst>
              </a:tr>
              <a:tr h="190500">
                <a:tc>
                  <a:txBody>
                    <a:bodyPr/>
                    <a:lstStyle/>
                    <a:p>
                      <a:pPr algn="l" fontAlgn="b"/>
                      <a:r>
                        <a:rPr lang="en-US" sz="1000" u="none" strike="noStrike">
                          <a:effectLst/>
                        </a:rPr>
                        <a:t>Total</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b="0" i="0" u="none" strike="noStrike">
                          <a:solidFill>
                            <a:srgbClr val="000000"/>
                          </a:solidFill>
                          <a:effectLst/>
                          <a:latin typeface="Calibri" panose="020F0502020204030204" pitchFamily="34" charset="0"/>
                        </a:rPr>
                        <a:t>66%</a:t>
                      </a:r>
                    </a:p>
                  </a:txBody>
                  <a:tcPr marL="9525" marR="9525" marT="9525" marB="0" anchor="b"/>
                </a:tc>
                <a:tc>
                  <a:txBody>
                    <a:bodyPr/>
                    <a:lstStyle/>
                    <a:p>
                      <a:pPr algn="ctr" fontAlgn="b"/>
                      <a:r>
                        <a:rPr lang="en-US" sz="1000" b="0" i="0" u="none" strike="noStrike">
                          <a:solidFill>
                            <a:srgbClr val="000000"/>
                          </a:solidFill>
                          <a:effectLst/>
                          <a:latin typeface="Calibri" panose="020F0502020204030204" pitchFamily="34" charset="0"/>
                        </a:rPr>
                        <a:t>31%</a:t>
                      </a:r>
                    </a:p>
                  </a:txBody>
                  <a:tcPr marL="9525" marR="9525" marT="9525" marB="0" anchor="b"/>
                </a:tc>
                <a:tc>
                  <a:txBody>
                    <a:bodyPr/>
                    <a:lstStyle/>
                    <a:p>
                      <a:pPr algn="ctr" fontAlgn="b"/>
                      <a:r>
                        <a:rPr lang="en-US" sz="1000" b="0" i="0" u="none" strike="noStrike" dirty="0">
                          <a:solidFill>
                            <a:srgbClr val="000000"/>
                          </a:solidFill>
                          <a:effectLst/>
                          <a:latin typeface="Calibri" panose="020F0502020204030204" pitchFamily="34" charset="0"/>
                        </a:rPr>
                        <a:t>17%</a:t>
                      </a:r>
                    </a:p>
                  </a:txBody>
                  <a:tcPr marL="9525" marR="9525" marT="9525" marB="0" anchor="b"/>
                </a:tc>
                <a:tc>
                  <a:txBody>
                    <a:bodyPr/>
                    <a:lstStyle/>
                    <a:p>
                      <a:pPr algn="ctr" fontAlgn="b"/>
                      <a:r>
                        <a:rPr lang="en-US" sz="1000" b="0" i="0" u="none" strike="noStrike">
                          <a:solidFill>
                            <a:srgbClr val="000000"/>
                          </a:solidFill>
                          <a:effectLst/>
                          <a:latin typeface="Calibri" panose="020F0502020204030204" pitchFamily="34" charset="0"/>
                        </a:rPr>
                        <a:t>52%</a:t>
                      </a:r>
                    </a:p>
                  </a:txBody>
                  <a:tcPr marL="9525" marR="9525" marT="9525" marB="0" anchor="b"/>
                </a:tc>
                <a:tc>
                  <a:txBody>
                    <a:bodyPr/>
                    <a:lstStyle/>
                    <a:p>
                      <a:pPr algn="ctr" fontAlgn="b"/>
                      <a:r>
                        <a:rPr lang="en-US" sz="1000" b="0" i="0" u="none" strike="noStrike">
                          <a:solidFill>
                            <a:srgbClr val="000000"/>
                          </a:solidFill>
                          <a:effectLst/>
                          <a:latin typeface="Calibri" panose="020F0502020204030204" pitchFamily="34" charset="0"/>
                        </a:rPr>
                        <a:t>13%</a:t>
                      </a:r>
                    </a:p>
                  </a:txBody>
                  <a:tcPr marL="9525" marR="9525" marT="9525" marB="0" anchor="b"/>
                </a:tc>
                <a:tc>
                  <a:txBody>
                    <a:bodyPr/>
                    <a:lstStyle/>
                    <a:p>
                      <a:pPr algn="ctr" fontAlgn="b"/>
                      <a:r>
                        <a:rPr lang="en-US" sz="1000" b="0" i="0" u="none" strike="noStrike">
                          <a:solidFill>
                            <a:srgbClr val="000000"/>
                          </a:solidFill>
                          <a:effectLst/>
                          <a:latin typeface="Calibri" panose="020F0502020204030204" pitchFamily="34" charset="0"/>
                        </a:rPr>
                        <a:t>14%</a:t>
                      </a:r>
                    </a:p>
                  </a:txBody>
                  <a:tcPr marL="9525" marR="9525" marT="9525" marB="0" anchor="b"/>
                </a:tc>
                <a:tc>
                  <a:txBody>
                    <a:bodyPr/>
                    <a:lstStyle/>
                    <a:p>
                      <a:pPr algn="ctr" fontAlgn="b"/>
                      <a:r>
                        <a:rPr lang="en-US" sz="1000" b="0" i="0" u="none" strike="noStrike">
                          <a:solidFill>
                            <a:srgbClr val="000000"/>
                          </a:solidFill>
                          <a:effectLst/>
                          <a:latin typeface="Calibri" panose="020F0502020204030204" pitchFamily="34" charset="0"/>
                        </a:rPr>
                        <a:t>50%</a:t>
                      </a:r>
                    </a:p>
                  </a:txBody>
                  <a:tcPr marL="9525" marR="9525" marT="9525" marB="0" anchor="b"/>
                </a:tc>
                <a:tc>
                  <a:txBody>
                    <a:bodyPr/>
                    <a:lstStyle/>
                    <a:p>
                      <a:pPr algn="ctr" fontAlgn="b"/>
                      <a:r>
                        <a:rPr lang="en-US" sz="1000" b="0" i="0" u="none" strike="noStrike">
                          <a:solidFill>
                            <a:srgbClr val="000000"/>
                          </a:solidFill>
                          <a:effectLst/>
                          <a:latin typeface="Calibri" panose="020F0502020204030204" pitchFamily="34" charset="0"/>
                        </a:rPr>
                        <a:t>16%</a:t>
                      </a:r>
                    </a:p>
                  </a:txBody>
                  <a:tcPr marL="9525" marR="9525" marT="9525" marB="0" anchor="b"/>
                </a:tc>
                <a:tc>
                  <a:txBody>
                    <a:bodyPr/>
                    <a:lstStyle/>
                    <a:p>
                      <a:pPr algn="ctr" fontAlgn="b"/>
                      <a:r>
                        <a:rPr lang="en-US" sz="1000" b="0" i="0" u="none" strike="noStrike">
                          <a:solidFill>
                            <a:srgbClr val="000000"/>
                          </a:solidFill>
                          <a:effectLst/>
                          <a:latin typeface="Calibri" panose="020F0502020204030204" pitchFamily="34" charset="0"/>
                        </a:rPr>
                        <a:t>42%</a:t>
                      </a:r>
                    </a:p>
                  </a:txBody>
                  <a:tcPr marL="9525" marR="9525" marT="9525" marB="0" anchor="b"/>
                </a:tc>
                <a:tc>
                  <a:txBody>
                    <a:bodyPr/>
                    <a:lstStyle/>
                    <a:p>
                      <a:pPr algn="ctr" fontAlgn="b"/>
                      <a:r>
                        <a:rPr lang="en-US" sz="1000" b="0" i="0" u="none" strike="noStrike" dirty="0">
                          <a:solidFill>
                            <a:srgbClr val="000000"/>
                          </a:solidFill>
                          <a:effectLst/>
                          <a:latin typeface="Calibri" panose="020F0502020204030204" pitchFamily="34" charset="0"/>
                        </a:rPr>
                        <a:t>48%</a:t>
                      </a:r>
                    </a:p>
                  </a:txBody>
                  <a:tcPr marL="9525" marR="9525" marT="9525" marB="0" anchor="b"/>
                </a:tc>
                <a:extLst>
                  <a:ext uri="{0D108BD9-81ED-4DB2-BD59-A6C34878D82A}">
                    <a16:rowId xmlns:a16="http://schemas.microsoft.com/office/drawing/2014/main" val="2169403532"/>
                  </a:ext>
                </a:extLst>
              </a:tr>
            </a:tbl>
          </a:graphicData>
        </a:graphic>
      </p:graphicFrame>
      <p:sp>
        <p:nvSpPr>
          <p:cNvPr id="10" name="TextBox 9">
            <a:extLst>
              <a:ext uri="{FF2B5EF4-FFF2-40B4-BE49-F238E27FC236}">
                <a16:creationId xmlns:a16="http://schemas.microsoft.com/office/drawing/2014/main" id="{596FF0EC-849F-43A1-9184-F8703F9B311E}"/>
              </a:ext>
            </a:extLst>
          </p:cNvPr>
          <p:cNvSpPr txBox="1"/>
          <p:nvPr/>
        </p:nvSpPr>
        <p:spPr>
          <a:xfrm>
            <a:off x="9349946" y="1177832"/>
            <a:ext cx="2677297" cy="923330"/>
          </a:xfrm>
          <a:prstGeom prst="rect">
            <a:avLst/>
          </a:prstGeom>
          <a:noFill/>
        </p:spPr>
        <p:txBody>
          <a:bodyPr wrap="square">
            <a:spAutoFit/>
          </a:bodyPr>
          <a:lstStyle/>
          <a:p>
            <a:r>
              <a:rPr lang="en-IN" b="0" i="0" dirty="0">
                <a:solidFill>
                  <a:srgbClr val="0000FF"/>
                </a:solidFill>
                <a:effectLst/>
                <a:latin typeface="arial" panose="020B0604020202020204" pitchFamily="34" charset="0"/>
              </a:rPr>
              <a:t>The National Research Council Canada's (</a:t>
            </a:r>
            <a:r>
              <a:rPr lang="en-IN" b="1" i="0" dirty="0">
                <a:solidFill>
                  <a:srgbClr val="0000FF"/>
                </a:solidFill>
                <a:effectLst/>
                <a:latin typeface="arial" panose="020B0604020202020204" pitchFamily="34" charset="0"/>
              </a:rPr>
              <a:t>NRC</a:t>
            </a:r>
            <a:r>
              <a:rPr lang="en-IN" b="0" i="0" dirty="0">
                <a:solidFill>
                  <a:srgbClr val="0000FF"/>
                </a:solidFill>
                <a:effectLst/>
                <a:latin typeface="arial" panose="020B0604020202020204" pitchFamily="34" charset="0"/>
              </a:rPr>
              <a:t>) Emotion </a:t>
            </a:r>
            <a:r>
              <a:rPr lang="en-IN" b="1" i="0" dirty="0">
                <a:solidFill>
                  <a:srgbClr val="0000FF"/>
                </a:solidFill>
                <a:effectLst/>
                <a:latin typeface="arial" panose="020B0604020202020204" pitchFamily="34" charset="0"/>
              </a:rPr>
              <a:t>Lexicon</a:t>
            </a:r>
            <a:endParaRPr lang="en-US" dirty="0">
              <a:solidFill>
                <a:srgbClr val="0000FF"/>
              </a:solidFill>
            </a:endParaRPr>
          </a:p>
        </p:txBody>
      </p:sp>
    </p:spTree>
    <p:extLst>
      <p:ext uri="{BB962C8B-B14F-4D97-AF65-F5344CB8AC3E}">
        <p14:creationId xmlns:p14="http://schemas.microsoft.com/office/powerpoint/2010/main" val="1015115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A5176-67AE-4D5B-BD33-9034DA8C3BED}"/>
              </a:ext>
            </a:extLst>
          </p:cNvPr>
          <p:cNvSpPr>
            <a:spLocks noGrp="1"/>
          </p:cNvSpPr>
          <p:nvPr>
            <p:ph type="title"/>
          </p:nvPr>
        </p:nvSpPr>
        <p:spPr/>
        <p:txBody>
          <a:bodyPr/>
          <a:lstStyle/>
          <a:p>
            <a:r>
              <a:rPr lang="en-US" dirty="0"/>
              <a:t>Brief Introduction about me</a:t>
            </a:r>
          </a:p>
        </p:txBody>
      </p:sp>
      <p:sp>
        <p:nvSpPr>
          <p:cNvPr id="3" name="TextBox 2">
            <a:extLst>
              <a:ext uri="{FF2B5EF4-FFF2-40B4-BE49-F238E27FC236}">
                <a16:creationId xmlns:a16="http://schemas.microsoft.com/office/drawing/2014/main" id="{6DF39C56-0673-4ED2-BE45-1CA35B0A669E}"/>
              </a:ext>
            </a:extLst>
          </p:cNvPr>
          <p:cNvSpPr txBox="1"/>
          <p:nvPr/>
        </p:nvSpPr>
        <p:spPr>
          <a:xfrm>
            <a:off x="566243" y="1718440"/>
            <a:ext cx="11273660" cy="3471912"/>
          </a:xfrm>
          <a:prstGeom prst="rect">
            <a:avLst/>
          </a:prstGeom>
          <a:noFill/>
        </p:spPr>
        <p:txBody>
          <a:bodyPr wrap="square">
            <a:spAutoFit/>
          </a:bodyPr>
          <a:lstStyle/>
          <a:p>
            <a:pPr marL="0" marR="0">
              <a:lnSpc>
                <a:spcPct val="115000"/>
              </a:lnSpc>
              <a:spcBef>
                <a:spcPts val="0"/>
              </a:spcBef>
              <a:spcAft>
                <a:spcPts val="0"/>
              </a:spcAft>
            </a:pPr>
            <a:r>
              <a:rPr lang="en-US" sz="1600" dirty="0">
                <a:solidFill>
                  <a:srgbClr val="000000"/>
                </a:solidFill>
                <a:effectLst/>
                <a:latin typeface="Arial" panose="020B0604020202020204" pitchFamily="34" charset="0"/>
                <a:ea typeface="Calibri" panose="020F0502020204030204" pitchFamily="34" charset="0"/>
              </a:rPr>
              <a:t>Name :- Harsha GV</a:t>
            </a:r>
          </a:p>
          <a:p>
            <a:pPr marL="0" marR="0">
              <a:lnSpc>
                <a:spcPct val="115000"/>
              </a:lnSpc>
              <a:spcBef>
                <a:spcPts val="0"/>
              </a:spcBef>
              <a:spcAft>
                <a:spcPts val="0"/>
              </a:spcAft>
            </a:pPr>
            <a:endParaRPr lang="en-US" sz="1600" dirty="0">
              <a:solidFill>
                <a:srgbClr val="000000"/>
              </a:solidFill>
              <a:latin typeface="Arial" panose="020B0604020202020204" pitchFamily="34" charset="0"/>
              <a:ea typeface="Calibri" panose="020F0502020204030204" pitchFamily="34" charset="0"/>
            </a:endParaRPr>
          </a:p>
          <a:p>
            <a:pPr marL="0" marR="0">
              <a:lnSpc>
                <a:spcPct val="115000"/>
              </a:lnSpc>
              <a:spcBef>
                <a:spcPts val="0"/>
              </a:spcBef>
              <a:spcAft>
                <a:spcPts val="0"/>
              </a:spcAft>
            </a:pPr>
            <a:r>
              <a:rPr lang="en-US" sz="1600" dirty="0">
                <a:solidFill>
                  <a:srgbClr val="000000"/>
                </a:solidFill>
                <a:latin typeface="Arial" panose="020B0604020202020204" pitchFamily="34" charset="0"/>
                <a:ea typeface="Calibri" panose="020F0502020204030204" pitchFamily="34" charset="0"/>
              </a:rPr>
              <a:t>Industry :- Market Research, Retail , CPG  &amp; Gift card. </a:t>
            </a:r>
          </a:p>
          <a:p>
            <a:pPr marL="0" marR="0">
              <a:lnSpc>
                <a:spcPct val="115000"/>
              </a:lnSpc>
              <a:spcBef>
                <a:spcPts val="0"/>
              </a:spcBef>
              <a:spcAft>
                <a:spcPts val="0"/>
              </a:spcAft>
            </a:pPr>
            <a:endParaRPr lang="en-US" sz="1600" dirty="0">
              <a:solidFill>
                <a:srgbClr val="000000"/>
              </a:solidFill>
              <a:effectLst/>
              <a:latin typeface="Arial" panose="020B0604020202020204" pitchFamily="34" charset="0"/>
              <a:ea typeface="Calibri" panose="020F0502020204030204" pitchFamily="34" charset="0"/>
            </a:endParaRPr>
          </a:p>
          <a:p>
            <a:pPr marL="0" marR="0">
              <a:lnSpc>
                <a:spcPct val="115000"/>
              </a:lnSpc>
              <a:spcBef>
                <a:spcPts val="0"/>
              </a:spcBef>
              <a:spcAft>
                <a:spcPts val="0"/>
              </a:spcAft>
            </a:pPr>
            <a:r>
              <a:rPr lang="en-US" sz="1600" dirty="0">
                <a:solidFill>
                  <a:srgbClr val="000000"/>
                </a:solidFill>
                <a:effectLst/>
                <a:latin typeface="Arial" panose="020B0604020202020204" pitchFamily="34" charset="0"/>
                <a:ea typeface="Calibri" panose="020F0502020204030204" pitchFamily="34" charset="0"/>
              </a:rPr>
              <a:t>Years of experience :- 12 Years</a:t>
            </a:r>
          </a:p>
          <a:p>
            <a:pPr marL="0" marR="0">
              <a:lnSpc>
                <a:spcPct val="115000"/>
              </a:lnSpc>
              <a:spcBef>
                <a:spcPts val="0"/>
              </a:spcBef>
              <a:spcAft>
                <a:spcPts val="0"/>
              </a:spcAft>
            </a:pPr>
            <a:endParaRPr lang="en-US" sz="1600" dirty="0">
              <a:solidFill>
                <a:srgbClr val="000000"/>
              </a:solidFill>
              <a:latin typeface="Arial" panose="020B0604020202020204" pitchFamily="34" charset="0"/>
              <a:ea typeface="Calibri" panose="020F0502020204030204" pitchFamily="34" charset="0"/>
            </a:endParaRPr>
          </a:p>
          <a:p>
            <a:pPr marL="0" marR="0">
              <a:lnSpc>
                <a:spcPct val="115000"/>
              </a:lnSpc>
              <a:spcBef>
                <a:spcPts val="0"/>
              </a:spcBef>
              <a:spcAft>
                <a:spcPts val="0"/>
              </a:spcAft>
            </a:pPr>
            <a:r>
              <a:rPr lang="en-US" sz="1600" dirty="0">
                <a:solidFill>
                  <a:srgbClr val="000000"/>
                </a:solidFill>
                <a:latin typeface="Arial" panose="020B0604020202020204" pitchFamily="34" charset="0"/>
                <a:ea typeface="Calibri" panose="020F0502020204030204" pitchFamily="34" charset="0"/>
              </a:rPr>
              <a:t>Current Designation :- Project Manager Operations</a:t>
            </a:r>
          </a:p>
          <a:p>
            <a:pPr marL="0" marR="0">
              <a:lnSpc>
                <a:spcPct val="115000"/>
              </a:lnSpc>
              <a:spcBef>
                <a:spcPts val="0"/>
              </a:spcBef>
              <a:spcAft>
                <a:spcPts val="0"/>
              </a:spcAft>
            </a:pPr>
            <a:endParaRPr lang="en-US" sz="1600" dirty="0">
              <a:solidFill>
                <a:srgbClr val="000000"/>
              </a:solidFill>
              <a:latin typeface="Arial" panose="020B0604020202020204" pitchFamily="34" charset="0"/>
              <a:ea typeface="Calibri" panose="020F0502020204030204" pitchFamily="34" charset="0"/>
            </a:endParaRPr>
          </a:p>
          <a:p>
            <a:pPr marL="0" marR="0">
              <a:lnSpc>
                <a:spcPct val="115000"/>
              </a:lnSpc>
              <a:spcBef>
                <a:spcPts val="0"/>
              </a:spcBef>
              <a:spcAft>
                <a:spcPts val="0"/>
              </a:spcAft>
            </a:pPr>
            <a:r>
              <a:rPr lang="en-US" sz="1600" dirty="0">
                <a:solidFill>
                  <a:srgbClr val="000000"/>
                </a:solidFill>
                <a:latin typeface="Arial" panose="020B0604020202020204" pitchFamily="34" charset="0"/>
                <a:ea typeface="Calibri" panose="020F0502020204030204" pitchFamily="34" charset="0"/>
              </a:rPr>
              <a:t>Currently Working :- Pine labs Pvt Ltd.</a:t>
            </a:r>
          </a:p>
          <a:p>
            <a:pPr marL="0" marR="0">
              <a:lnSpc>
                <a:spcPct val="115000"/>
              </a:lnSpc>
              <a:spcBef>
                <a:spcPts val="0"/>
              </a:spcBef>
              <a:spcAft>
                <a:spcPts val="0"/>
              </a:spcAft>
            </a:pPr>
            <a:endParaRPr lang="en-US" sz="1600" dirty="0">
              <a:solidFill>
                <a:srgbClr val="000000"/>
              </a:solidFill>
              <a:effectLst/>
              <a:latin typeface="Arial" panose="020B0604020202020204" pitchFamily="34" charset="0"/>
              <a:ea typeface="Calibri" panose="020F0502020204030204" pitchFamily="34" charset="0"/>
            </a:endParaRPr>
          </a:p>
          <a:p>
            <a:pPr marL="0" marR="0">
              <a:lnSpc>
                <a:spcPct val="115000"/>
              </a:lnSpc>
              <a:spcBef>
                <a:spcPts val="0"/>
              </a:spcBef>
              <a:spcAft>
                <a:spcPts val="0"/>
              </a:spcAft>
            </a:pPr>
            <a:r>
              <a:rPr lang="en-US" sz="1600" dirty="0">
                <a:solidFill>
                  <a:srgbClr val="000000"/>
                </a:solidFill>
                <a:effectLst/>
                <a:latin typeface="Arial" panose="020B0604020202020204" pitchFamily="34" charset="0"/>
                <a:ea typeface="Calibri" panose="020F0502020204030204" pitchFamily="34" charset="0"/>
              </a:rPr>
              <a:t>Previous worked :- Unilever (HUL), Infosys (P&amp;G client), WNS Global Services Pvt Ltd (P&amp;G, Coca Cola &amp; Sony music clients) &amp; Fractal analytics (P&amp;G client) , </a:t>
            </a:r>
            <a:endParaRPr lang="en-US" sz="2000" dirty="0">
              <a:solidFill>
                <a:srgbClr val="000000"/>
              </a:solidFill>
              <a:effectLst/>
              <a:latin typeface="Calibri" panose="020F0502020204030204" pitchFamily="34" charset="0"/>
              <a:ea typeface="Calibri" panose="020F0502020204030204" pitchFamily="34" charset="0"/>
            </a:endParaRPr>
          </a:p>
        </p:txBody>
      </p:sp>
      <p:pic>
        <p:nvPicPr>
          <p:cNvPr id="5" name="Picture 4">
            <a:extLst>
              <a:ext uri="{FF2B5EF4-FFF2-40B4-BE49-F238E27FC236}">
                <a16:creationId xmlns:a16="http://schemas.microsoft.com/office/drawing/2014/main" id="{2271BB02-3491-46C2-9B84-27662AFE90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68559" y="1363717"/>
            <a:ext cx="2361543" cy="3148723"/>
          </a:xfrm>
          <a:prstGeom prst="rect">
            <a:avLst/>
          </a:prstGeom>
        </p:spPr>
      </p:pic>
    </p:spTree>
    <p:extLst>
      <p:ext uri="{BB962C8B-B14F-4D97-AF65-F5344CB8AC3E}">
        <p14:creationId xmlns:p14="http://schemas.microsoft.com/office/powerpoint/2010/main" val="18477403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AE36E-72E0-4A4F-BEE6-64273FCEF0AC}"/>
              </a:ext>
            </a:extLst>
          </p:cNvPr>
          <p:cNvSpPr>
            <a:spLocks noGrp="1"/>
          </p:cNvSpPr>
          <p:nvPr>
            <p:ph type="title"/>
          </p:nvPr>
        </p:nvSpPr>
        <p:spPr/>
        <p:txBody>
          <a:bodyPr/>
          <a:lstStyle/>
          <a:p>
            <a:r>
              <a:rPr lang="en-US" dirty="0"/>
              <a:t>Woohoo Gift card- Vader Sentiment</a:t>
            </a:r>
          </a:p>
        </p:txBody>
      </p:sp>
      <p:sp>
        <p:nvSpPr>
          <p:cNvPr id="6" name="TextBox 5">
            <a:extLst>
              <a:ext uri="{FF2B5EF4-FFF2-40B4-BE49-F238E27FC236}">
                <a16:creationId xmlns:a16="http://schemas.microsoft.com/office/drawing/2014/main" id="{8E28D31F-3C9E-4C30-878A-4082B0D8F2E3}"/>
              </a:ext>
            </a:extLst>
          </p:cNvPr>
          <p:cNvSpPr txBox="1"/>
          <p:nvPr/>
        </p:nvSpPr>
        <p:spPr>
          <a:xfrm>
            <a:off x="1290058" y="5000860"/>
            <a:ext cx="9822784" cy="1477328"/>
          </a:xfrm>
          <a:prstGeom prst="rect">
            <a:avLst/>
          </a:prstGeom>
          <a:noFill/>
        </p:spPr>
        <p:txBody>
          <a:bodyPr wrap="square" rtlCol="0">
            <a:spAutoFit/>
          </a:bodyPr>
          <a:lstStyle/>
          <a:p>
            <a:r>
              <a:rPr lang="en-US" dirty="0"/>
              <a:t>Negative reviews has been reducing to 12% and Positive reviews is increasing to 88% over the past years. Year on year we can observe the customer having positive opinion about the  product / service.</a:t>
            </a:r>
          </a:p>
          <a:p>
            <a:endParaRPr lang="en-US" dirty="0"/>
          </a:p>
          <a:p>
            <a:r>
              <a:rPr lang="en-US" dirty="0"/>
              <a:t>In the Vader S overall we have 80% positive and 20% Negative  </a:t>
            </a:r>
          </a:p>
        </p:txBody>
      </p:sp>
      <p:graphicFrame>
        <p:nvGraphicFramePr>
          <p:cNvPr id="4" name="Table 3">
            <a:extLst>
              <a:ext uri="{FF2B5EF4-FFF2-40B4-BE49-F238E27FC236}">
                <a16:creationId xmlns:a16="http://schemas.microsoft.com/office/drawing/2014/main" id="{D70EEBF8-01EC-4B7E-96F2-FACE84F0D79F}"/>
              </a:ext>
            </a:extLst>
          </p:cNvPr>
          <p:cNvGraphicFramePr>
            <a:graphicFrameLocks noGrp="1"/>
          </p:cNvGraphicFramePr>
          <p:nvPr>
            <p:extLst>
              <p:ext uri="{D42A27DB-BD31-4B8C-83A1-F6EECF244321}">
                <p14:modId xmlns:p14="http://schemas.microsoft.com/office/powerpoint/2010/main" val="2305102211"/>
              </p:ext>
            </p:extLst>
          </p:nvPr>
        </p:nvGraphicFramePr>
        <p:xfrm>
          <a:off x="2188004" y="1985319"/>
          <a:ext cx="5575300" cy="785070"/>
        </p:xfrm>
        <a:graphic>
          <a:graphicData uri="http://schemas.openxmlformats.org/drawingml/2006/table">
            <a:tbl>
              <a:tblPr>
                <a:tableStyleId>{BC89EF96-8CEA-46FF-86C4-4CE0E7609802}</a:tableStyleId>
              </a:tblPr>
              <a:tblGrid>
                <a:gridCol w="1409700">
                  <a:extLst>
                    <a:ext uri="{9D8B030D-6E8A-4147-A177-3AD203B41FA5}">
                      <a16:colId xmlns:a16="http://schemas.microsoft.com/office/drawing/2014/main" val="2189625877"/>
                    </a:ext>
                  </a:extLst>
                </a:gridCol>
                <a:gridCol w="520700">
                  <a:extLst>
                    <a:ext uri="{9D8B030D-6E8A-4147-A177-3AD203B41FA5}">
                      <a16:colId xmlns:a16="http://schemas.microsoft.com/office/drawing/2014/main" val="3373718933"/>
                    </a:ext>
                  </a:extLst>
                </a:gridCol>
                <a:gridCol w="520700">
                  <a:extLst>
                    <a:ext uri="{9D8B030D-6E8A-4147-A177-3AD203B41FA5}">
                      <a16:colId xmlns:a16="http://schemas.microsoft.com/office/drawing/2014/main" val="4116133674"/>
                    </a:ext>
                  </a:extLst>
                </a:gridCol>
                <a:gridCol w="520700">
                  <a:extLst>
                    <a:ext uri="{9D8B030D-6E8A-4147-A177-3AD203B41FA5}">
                      <a16:colId xmlns:a16="http://schemas.microsoft.com/office/drawing/2014/main" val="4073966633"/>
                    </a:ext>
                  </a:extLst>
                </a:gridCol>
                <a:gridCol w="520700">
                  <a:extLst>
                    <a:ext uri="{9D8B030D-6E8A-4147-A177-3AD203B41FA5}">
                      <a16:colId xmlns:a16="http://schemas.microsoft.com/office/drawing/2014/main" val="2109592670"/>
                    </a:ext>
                  </a:extLst>
                </a:gridCol>
                <a:gridCol w="520700">
                  <a:extLst>
                    <a:ext uri="{9D8B030D-6E8A-4147-A177-3AD203B41FA5}">
                      <a16:colId xmlns:a16="http://schemas.microsoft.com/office/drawing/2014/main" val="2833574499"/>
                    </a:ext>
                  </a:extLst>
                </a:gridCol>
                <a:gridCol w="520700">
                  <a:extLst>
                    <a:ext uri="{9D8B030D-6E8A-4147-A177-3AD203B41FA5}">
                      <a16:colId xmlns:a16="http://schemas.microsoft.com/office/drawing/2014/main" val="2135616383"/>
                    </a:ext>
                  </a:extLst>
                </a:gridCol>
                <a:gridCol w="520700">
                  <a:extLst>
                    <a:ext uri="{9D8B030D-6E8A-4147-A177-3AD203B41FA5}">
                      <a16:colId xmlns:a16="http://schemas.microsoft.com/office/drawing/2014/main" val="4220628565"/>
                    </a:ext>
                  </a:extLst>
                </a:gridCol>
                <a:gridCol w="520700">
                  <a:extLst>
                    <a:ext uri="{9D8B030D-6E8A-4147-A177-3AD203B41FA5}">
                      <a16:colId xmlns:a16="http://schemas.microsoft.com/office/drawing/2014/main" val="1172956827"/>
                    </a:ext>
                  </a:extLst>
                </a:gridCol>
              </a:tblGrid>
              <a:tr h="213570">
                <a:tc>
                  <a:txBody>
                    <a:bodyPr/>
                    <a:lstStyle/>
                    <a:p>
                      <a:pPr algn="l" fontAlgn="b"/>
                      <a:r>
                        <a:rPr lang="en-US" sz="1100" u="none" strike="noStrike" dirty="0">
                          <a:effectLst/>
                        </a:rPr>
                        <a:t>V sentiment #</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2015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2016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2018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2019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2020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2021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Total</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73687590"/>
                  </a:ext>
                </a:extLst>
              </a:tr>
              <a:tr h="190500">
                <a:tc>
                  <a:txBody>
                    <a:bodyPr/>
                    <a:lstStyle/>
                    <a:p>
                      <a:pPr algn="l" fontAlgn="b"/>
                      <a:r>
                        <a:rPr lang="en-US" sz="1100" u="none" strike="noStrike" dirty="0">
                          <a:effectLst/>
                        </a:rPr>
                        <a:t>Negative</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kern="1200" dirty="0">
                          <a:solidFill>
                            <a:schemeClr val="tx1"/>
                          </a:solidFill>
                          <a:effectLst/>
                          <a:latin typeface="+mn-lt"/>
                          <a:ea typeface="+mn-ea"/>
                          <a:cs typeface="+mn-cs"/>
                        </a:rPr>
                        <a:t>226</a:t>
                      </a:r>
                    </a:p>
                  </a:txBody>
                  <a:tcPr marL="9525" marR="9525" marT="9525" marB="0" anchor="b"/>
                </a:tc>
                <a:tc>
                  <a:txBody>
                    <a:bodyPr/>
                    <a:lstStyle/>
                    <a:p>
                      <a:pPr algn="ctr" fontAlgn="b"/>
                      <a:r>
                        <a:rPr lang="en-US" sz="1100" u="none" strike="noStrike" kern="1200" dirty="0">
                          <a:solidFill>
                            <a:schemeClr val="tx1"/>
                          </a:solidFill>
                          <a:effectLst/>
                          <a:latin typeface="+mn-lt"/>
                          <a:ea typeface="+mn-ea"/>
                          <a:cs typeface="+mn-cs"/>
                        </a:rPr>
                        <a:t>38</a:t>
                      </a:r>
                    </a:p>
                  </a:txBody>
                  <a:tcPr marL="9525" marR="9525" marT="9525" marB="0" anchor="b"/>
                </a:tc>
                <a:tc>
                  <a:txBody>
                    <a:bodyPr/>
                    <a:lstStyle/>
                    <a:p>
                      <a:pPr algn="ctr" fontAlgn="b"/>
                      <a:r>
                        <a:rPr lang="en-US" sz="1100" u="none" strike="noStrike" kern="1200">
                          <a:solidFill>
                            <a:schemeClr val="tx1"/>
                          </a:solidFill>
                          <a:effectLst/>
                          <a:latin typeface="+mn-lt"/>
                          <a:ea typeface="+mn-ea"/>
                          <a:cs typeface="+mn-cs"/>
                        </a:rPr>
                        <a:t>40</a:t>
                      </a:r>
                    </a:p>
                  </a:txBody>
                  <a:tcPr marL="9525" marR="9525" marT="9525" marB="0" anchor="b"/>
                </a:tc>
                <a:tc>
                  <a:txBody>
                    <a:bodyPr/>
                    <a:lstStyle/>
                    <a:p>
                      <a:pPr algn="ctr" fontAlgn="b"/>
                      <a:r>
                        <a:rPr lang="en-US" sz="1100" u="none" strike="noStrike" kern="1200">
                          <a:solidFill>
                            <a:schemeClr val="tx1"/>
                          </a:solidFill>
                          <a:effectLst/>
                          <a:latin typeface="+mn-lt"/>
                          <a:ea typeface="+mn-ea"/>
                          <a:cs typeface="+mn-cs"/>
                        </a:rPr>
                        <a:t>60</a:t>
                      </a:r>
                    </a:p>
                  </a:txBody>
                  <a:tcPr marL="9525" marR="9525" marT="9525" marB="0" anchor="b"/>
                </a:tc>
                <a:tc>
                  <a:txBody>
                    <a:bodyPr/>
                    <a:lstStyle/>
                    <a:p>
                      <a:pPr algn="ctr" fontAlgn="b"/>
                      <a:r>
                        <a:rPr lang="en-US" sz="1100" u="none" strike="noStrike" kern="1200">
                          <a:solidFill>
                            <a:schemeClr val="tx1"/>
                          </a:solidFill>
                          <a:effectLst/>
                          <a:latin typeface="+mn-lt"/>
                          <a:ea typeface="+mn-ea"/>
                          <a:cs typeface="+mn-cs"/>
                        </a:rPr>
                        <a:t>51</a:t>
                      </a:r>
                    </a:p>
                  </a:txBody>
                  <a:tcPr marL="9525" marR="9525" marT="9525" marB="0" anchor="b"/>
                </a:tc>
                <a:tc>
                  <a:txBody>
                    <a:bodyPr/>
                    <a:lstStyle/>
                    <a:p>
                      <a:pPr algn="ctr" fontAlgn="b"/>
                      <a:r>
                        <a:rPr lang="en-US" sz="1100" u="none" strike="noStrike" kern="1200">
                          <a:solidFill>
                            <a:schemeClr val="tx1"/>
                          </a:solidFill>
                          <a:effectLst/>
                          <a:latin typeface="+mn-lt"/>
                          <a:ea typeface="+mn-ea"/>
                          <a:cs typeface="+mn-cs"/>
                        </a:rPr>
                        <a:t>76</a:t>
                      </a:r>
                    </a:p>
                  </a:txBody>
                  <a:tcPr marL="9525" marR="9525" marT="9525" marB="0" anchor="b"/>
                </a:tc>
                <a:tc>
                  <a:txBody>
                    <a:bodyPr/>
                    <a:lstStyle/>
                    <a:p>
                      <a:pPr algn="ctr" fontAlgn="b"/>
                      <a:r>
                        <a:rPr lang="en-US" sz="1100" u="none" strike="noStrike" kern="1200">
                          <a:solidFill>
                            <a:schemeClr val="tx1"/>
                          </a:solidFill>
                          <a:effectLst/>
                          <a:latin typeface="+mn-lt"/>
                          <a:ea typeface="+mn-ea"/>
                          <a:cs typeface="+mn-cs"/>
                        </a:rPr>
                        <a:t>56</a:t>
                      </a:r>
                    </a:p>
                  </a:txBody>
                  <a:tcPr marL="9525" marR="9525" marT="9525" marB="0" anchor="b"/>
                </a:tc>
                <a:tc>
                  <a:txBody>
                    <a:bodyPr/>
                    <a:lstStyle/>
                    <a:p>
                      <a:pPr algn="ctr" fontAlgn="b"/>
                      <a:r>
                        <a:rPr lang="en-US" sz="1100" u="none" strike="noStrike" kern="1200">
                          <a:solidFill>
                            <a:schemeClr val="tx1"/>
                          </a:solidFill>
                          <a:effectLst/>
                          <a:latin typeface="+mn-lt"/>
                          <a:ea typeface="+mn-ea"/>
                          <a:cs typeface="+mn-cs"/>
                        </a:rPr>
                        <a:t>547</a:t>
                      </a:r>
                    </a:p>
                  </a:txBody>
                  <a:tcPr marL="9525" marR="9525" marT="9525" marB="0" anchor="b"/>
                </a:tc>
                <a:extLst>
                  <a:ext uri="{0D108BD9-81ED-4DB2-BD59-A6C34878D82A}">
                    <a16:rowId xmlns:a16="http://schemas.microsoft.com/office/drawing/2014/main" val="786791525"/>
                  </a:ext>
                </a:extLst>
              </a:tr>
              <a:tr h="190500">
                <a:tc>
                  <a:txBody>
                    <a:bodyPr/>
                    <a:lstStyle/>
                    <a:p>
                      <a:pPr algn="l" fontAlgn="b"/>
                      <a:r>
                        <a:rPr lang="en-US" sz="1100" u="none" strike="noStrike">
                          <a:effectLst/>
                        </a:rPr>
                        <a:t>Positive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kern="1200" dirty="0">
                          <a:solidFill>
                            <a:schemeClr val="tx1"/>
                          </a:solidFill>
                          <a:effectLst/>
                          <a:latin typeface="+mn-lt"/>
                          <a:ea typeface="+mn-ea"/>
                          <a:cs typeface="+mn-cs"/>
                        </a:rPr>
                        <a:t>766</a:t>
                      </a:r>
                    </a:p>
                  </a:txBody>
                  <a:tcPr marL="9525" marR="9525" marT="9525" marB="0" anchor="b"/>
                </a:tc>
                <a:tc>
                  <a:txBody>
                    <a:bodyPr/>
                    <a:lstStyle/>
                    <a:p>
                      <a:pPr algn="ctr" fontAlgn="b"/>
                      <a:r>
                        <a:rPr lang="en-US" sz="1100" u="none" strike="noStrike" kern="1200" dirty="0">
                          <a:solidFill>
                            <a:schemeClr val="tx1"/>
                          </a:solidFill>
                          <a:effectLst/>
                          <a:latin typeface="+mn-lt"/>
                          <a:ea typeface="+mn-ea"/>
                          <a:cs typeface="+mn-cs"/>
                        </a:rPr>
                        <a:t>183</a:t>
                      </a:r>
                    </a:p>
                  </a:txBody>
                  <a:tcPr marL="9525" marR="9525" marT="9525" marB="0" anchor="b"/>
                </a:tc>
                <a:tc>
                  <a:txBody>
                    <a:bodyPr/>
                    <a:lstStyle/>
                    <a:p>
                      <a:pPr algn="ctr" fontAlgn="b"/>
                      <a:r>
                        <a:rPr lang="en-US" sz="1100" u="none" strike="noStrike" kern="1200">
                          <a:solidFill>
                            <a:schemeClr val="tx1"/>
                          </a:solidFill>
                          <a:effectLst/>
                          <a:latin typeface="+mn-lt"/>
                          <a:ea typeface="+mn-ea"/>
                          <a:cs typeface="+mn-cs"/>
                        </a:rPr>
                        <a:t>114</a:t>
                      </a:r>
                    </a:p>
                  </a:txBody>
                  <a:tcPr marL="9525" marR="9525" marT="9525" marB="0" anchor="b"/>
                </a:tc>
                <a:tc>
                  <a:txBody>
                    <a:bodyPr/>
                    <a:lstStyle/>
                    <a:p>
                      <a:pPr algn="ctr" fontAlgn="b"/>
                      <a:r>
                        <a:rPr lang="en-US" sz="1100" u="none" strike="noStrike" kern="1200" dirty="0">
                          <a:solidFill>
                            <a:schemeClr val="tx1"/>
                          </a:solidFill>
                          <a:effectLst/>
                          <a:latin typeface="+mn-lt"/>
                          <a:ea typeface="+mn-ea"/>
                          <a:cs typeface="+mn-cs"/>
                        </a:rPr>
                        <a:t>168</a:t>
                      </a:r>
                    </a:p>
                  </a:txBody>
                  <a:tcPr marL="9525" marR="9525" marT="9525" marB="0" anchor="b"/>
                </a:tc>
                <a:tc>
                  <a:txBody>
                    <a:bodyPr/>
                    <a:lstStyle/>
                    <a:p>
                      <a:pPr algn="ctr" fontAlgn="b"/>
                      <a:r>
                        <a:rPr lang="en-US" sz="1100" u="none" strike="noStrike" kern="1200" dirty="0">
                          <a:solidFill>
                            <a:schemeClr val="tx1"/>
                          </a:solidFill>
                          <a:effectLst/>
                          <a:latin typeface="+mn-lt"/>
                          <a:ea typeface="+mn-ea"/>
                          <a:cs typeface="+mn-cs"/>
                        </a:rPr>
                        <a:t>135</a:t>
                      </a:r>
                    </a:p>
                  </a:txBody>
                  <a:tcPr marL="9525" marR="9525" marT="9525" marB="0" anchor="b"/>
                </a:tc>
                <a:tc>
                  <a:txBody>
                    <a:bodyPr/>
                    <a:lstStyle/>
                    <a:p>
                      <a:pPr algn="ctr" fontAlgn="b"/>
                      <a:r>
                        <a:rPr lang="en-US" sz="1100" u="none" strike="noStrike" kern="1200" dirty="0">
                          <a:solidFill>
                            <a:schemeClr val="tx1"/>
                          </a:solidFill>
                          <a:effectLst/>
                          <a:latin typeface="+mn-lt"/>
                          <a:ea typeface="+mn-ea"/>
                          <a:cs typeface="+mn-cs"/>
                        </a:rPr>
                        <a:t>466</a:t>
                      </a:r>
                    </a:p>
                  </a:txBody>
                  <a:tcPr marL="9525" marR="9525" marT="9525" marB="0" anchor="b"/>
                </a:tc>
                <a:tc>
                  <a:txBody>
                    <a:bodyPr/>
                    <a:lstStyle/>
                    <a:p>
                      <a:pPr algn="ctr" fontAlgn="b"/>
                      <a:r>
                        <a:rPr lang="en-US" sz="1100" u="none" strike="noStrike" kern="1200" dirty="0">
                          <a:solidFill>
                            <a:schemeClr val="tx1"/>
                          </a:solidFill>
                          <a:effectLst/>
                          <a:latin typeface="+mn-lt"/>
                          <a:ea typeface="+mn-ea"/>
                          <a:cs typeface="+mn-cs"/>
                        </a:rPr>
                        <a:t>403</a:t>
                      </a:r>
                    </a:p>
                  </a:txBody>
                  <a:tcPr marL="9525" marR="9525" marT="9525" marB="0" anchor="b"/>
                </a:tc>
                <a:tc>
                  <a:txBody>
                    <a:bodyPr/>
                    <a:lstStyle/>
                    <a:p>
                      <a:pPr algn="ctr" fontAlgn="b"/>
                      <a:r>
                        <a:rPr lang="en-US" sz="1100" u="none" strike="noStrike" kern="1200" dirty="0">
                          <a:solidFill>
                            <a:schemeClr val="tx1"/>
                          </a:solidFill>
                          <a:effectLst/>
                          <a:latin typeface="+mn-lt"/>
                          <a:ea typeface="+mn-ea"/>
                          <a:cs typeface="+mn-cs"/>
                        </a:rPr>
                        <a:t>2235</a:t>
                      </a:r>
                    </a:p>
                  </a:txBody>
                  <a:tcPr marL="9525" marR="9525" marT="9525" marB="0" anchor="b"/>
                </a:tc>
                <a:extLst>
                  <a:ext uri="{0D108BD9-81ED-4DB2-BD59-A6C34878D82A}">
                    <a16:rowId xmlns:a16="http://schemas.microsoft.com/office/drawing/2014/main" val="3084939414"/>
                  </a:ext>
                </a:extLst>
              </a:tr>
              <a:tr h="190500">
                <a:tc>
                  <a:txBody>
                    <a:bodyPr/>
                    <a:lstStyle/>
                    <a:p>
                      <a:pPr algn="l" fontAlgn="b"/>
                      <a:r>
                        <a:rPr lang="en-US" sz="1100" u="none" strike="noStrike">
                          <a:effectLst/>
                        </a:rPr>
                        <a:t>Grand Total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992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221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154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228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186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542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459</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2782</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02503906"/>
                  </a:ext>
                </a:extLst>
              </a:tr>
            </a:tbl>
          </a:graphicData>
        </a:graphic>
      </p:graphicFrame>
      <p:graphicFrame>
        <p:nvGraphicFramePr>
          <p:cNvPr id="8" name="Table 7">
            <a:extLst>
              <a:ext uri="{FF2B5EF4-FFF2-40B4-BE49-F238E27FC236}">
                <a16:creationId xmlns:a16="http://schemas.microsoft.com/office/drawing/2014/main" id="{AA7421FF-9D01-44FB-BAF6-A556C215ED22}"/>
              </a:ext>
            </a:extLst>
          </p:cNvPr>
          <p:cNvGraphicFramePr>
            <a:graphicFrameLocks noGrp="1"/>
          </p:cNvGraphicFramePr>
          <p:nvPr>
            <p:extLst>
              <p:ext uri="{D42A27DB-BD31-4B8C-83A1-F6EECF244321}">
                <p14:modId xmlns:p14="http://schemas.microsoft.com/office/powerpoint/2010/main" val="2099878059"/>
              </p:ext>
            </p:extLst>
          </p:nvPr>
        </p:nvGraphicFramePr>
        <p:xfrm>
          <a:off x="2188004" y="3419576"/>
          <a:ext cx="5575300" cy="952500"/>
        </p:xfrm>
        <a:graphic>
          <a:graphicData uri="http://schemas.openxmlformats.org/drawingml/2006/table">
            <a:tbl>
              <a:tblPr>
                <a:tableStyleId>{BC89EF96-8CEA-46FF-86C4-4CE0E7609802}</a:tableStyleId>
              </a:tblPr>
              <a:tblGrid>
                <a:gridCol w="1409700">
                  <a:extLst>
                    <a:ext uri="{9D8B030D-6E8A-4147-A177-3AD203B41FA5}">
                      <a16:colId xmlns:a16="http://schemas.microsoft.com/office/drawing/2014/main" val="391581100"/>
                    </a:ext>
                  </a:extLst>
                </a:gridCol>
                <a:gridCol w="520700">
                  <a:extLst>
                    <a:ext uri="{9D8B030D-6E8A-4147-A177-3AD203B41FA5}">
                      <a16:colId xmlns:a16="http://schemas.microsoft.com/office/drawing/2014/main" val="4190496487"/>
                    </a:ext>
                  </a:extLst>
                </a:gridCol>
                <a:gridCol w="520700">
                  <a:extLst>
                    <a:ext uri="{9D8B030D-6E8A-4147-A177-3AD203B41FA5}">
                      <a16:colId xmlns:a16="http://schemas.microsoft.com/office/drawing/2014/main" val="154064545"/>
                    </a:ext>
                  </a:extLst>
                </a:gridCol>
                <a:gridCol w="520700">
                  <a:extLst>
                    <a:ext uri="{9D8B030D-6E8A-4147-A177-3AD203B41FA5}">
                      <a16:colId xmlns:a16="http://schemas.microsoft.com/office/drawing/2014/main" val="1741484959"/>
                    </a:ext>
                  </a:extLst>
                </a:gridCol>
                <a:gridCol w="520700">
                  <a:extLst>
                    <a:ext uri="{9D8B030D-6E8A-4147-A177-3AD203B41FA5}">
                      <a16:colId xmlns:a16="http://schemas.microsoft.com/office/drawing/2014/main" val="1102749496"/>
                    </a:ext>
                  </a:extLst>
                </a:gridCol>
                <a:gridCol w="520700">
                  <a:extLst>
                    <a:ext uri="{9D8B030D-6E8A-4147-A177-3AD203B41FA5}">
                      <a16:colId xmlns:a16="http://schemas.microsoft.com/office/drawing/2014/main" val="373528644"/>
                    </a:ext>
                  </a:extLst>
                </a:gridCol>
                <a:gridCol w="520700">
                  <a:extLst>
                    <a:ext uri="{9D8B030D-6E8A-4147-A177-3AD203B41FA5}">
                      <a16:colId xmlns:a16="http://schemas.microsoft.com/office/drawing/2014/main" val="3712557108"/>
                    </a:ext>
                  </a:extLst>
                </a:gridCol>
                <a:gridCol w="520700">
                  <a:extLst>
                    <a:ext uri="{9D8B030D-6E8A-4147-A177-3AD203B41FA5}">
                      <a16:colId xmlns:a16="http://schemas.microsoft.com/office/drawing/2014/main" val="2328919436"/>
                    </a:ext>
                  </a:extLst>
                </a:gridCol>
                <a:gridCol w="520700">
                  <a:extLst>
                    <a:ext uri="{9D8B030D-6E8A-4147-A177-3AD203B41FA5}">
                      <a16:colId xmlns:a16="http://schemas.microsoft.com/office/drawing/2014/main" val="3037235822"/>
                    </a:ext>
                  </a:extLst>
                </a:gridCol>
              </a:tblGrid>
              <a:tr h="190500">
                <a:tc>
                  <a:txBody>
                    <a:bodyPr/>
                    <a:lstStyle/>
                    <a:p>
                      <a:pPr algn="l" fontAlgn="b"/>
                      <a:r>
                        <a:rPr lang="en-US" sz="1100" u="none" strike="noStrike" dirty="0" err="1">
                          <a:effectLst/>
                        </a:rPr>
                        <a:t>Vsentiment</a:t>
                      </a:r>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2015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2016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2018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2019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2020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2021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Total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15233905"/>
                  </a:ext>
                </a:extLst>
              </a:tr>
              <a:tr h="190500">
                <a:tc>
                  <a:txBody>
                    <a:bodyPr/>
                    <a:lstStyle/>
                    <a:p>
                      <a:pPr algn="l" fontAlgn="b"/>
                      <a:r>
                        <a:rPr lang="en-US" sz="1100" u="none" strike="noStrike">
                          <a:effectLst/>
                        </a:rPr>
                        <a:t>Negative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kern="1200" dirty="0">
                          <a:solidFill>
                            <a:schemeClr val="tx1"/>
                          </a:solidFill>
                          <a:effectLst/>
                          <a:latin typeface="+mn-lt"/>
                          <a:ea typeface="+mn-ea"/>
                          <a:cs typeface="+mn-cs"/>
                        </a:rPr>
                        <a:t>23%</a:t>
                      </a:r>
                    </a:p>
                  </a:txBody>
                  <a:tcPr marL="9525" marR="9525" marT="9525" marB="0" anchor="b"/>
                </a:tc>
                <a:tc>
                  <a:txBody>
                    <a:bodyPr/>
                    <a:lstStyle/>
                    <a:p>
                      <a:pPr algn="ctr" fontAlgn="b"/>
                      <a:r>
                        <a:rPr lang="en-US" sz="1100" u="none" strike="noStrike" kern="1200" dirty="0">
                          <a:solidFill>
                            <a:schemeClr val="tx1"/>
                          </a:solidFill>
                          <a:effectLst/>
                          <a:latin typeface="+mn-lt"/>
                          <a:ea typeface="+mn-ea"/>
                          <a:cs typeface="+mn-cs"/>
                        </a:rPr>
                        <a:t>17%</a:t>
                      </a:r>
                    </a:p>
                  </a:txBody>
                  <a:tcPr marL="9525" marR="9525" marT="9525" marB="0" anchor="b"/>
                </a:tc>
                <a:tc>
                  <a:txBody>
                    <a:bodyPr/>
                    <a:lstStyle/>
                    <a:p>
                      <a:pPr algn="ctr" fontAlgn="b"/>
                      <a:r>
                        <a:rPr lang="en-US" sz="1100" u="none" strike="noStrike" kern="1200">
                          <a:solidFill>
                            <a:schemeClr val="tx1"/>
                          </a:solidFill>
                          <a:effectLst/>
                          <a:latin typeface="+mn-lt"/>
                          <a:ea typeface="+mn-ea"/>
                          <a:cs typeface="+mn-cs"/>
                        </a:rPr>
                        <a:t>26%</a:t>
                      </a:r>
                    </a:p>
                  </a:txBody>
                  <a:tcPr marL="9525" marR="9525" marT="9525" marB="0" anchor="b"/>
                </a:tc>
                <a:tc>
                  <a:txBody>
                    <a:bodyPr/>
                    <a:lstStyle/>
                    <a:p>
                      <a:pPr algn="ctr" fontAlgn="b"/>
                      <a:r>
                        <a:rPr lang="en-US" sz="1100" u="none" strike="noStrike" kern="1200">
                          <a:solidFill>
                            <a:schemeClr val="tx1"/>
                          </a:solidFill>
                          <a:effectLst/>
                          <a:latin typeface="+mn-lt"/>
                          <a:ea typeface="+mn-ea"/>
                          <a:cs typeface="+mn-cs"/>
                        </a:rPr>
                        <a:t>26%</a:t>
                      </a:r>
                    </a:p>
                  </a:txBody>
                  <a:tcPr marL="9525" marR="9525" marT="9525" marB="0" anchor="b"/>
                </a:tc>
                <a:tc>
                  <a:txBody>
                    <a:bodyPr/>
                    <a:lstStyle/>
                    <a:p>
                      <a:pPr algn="ctr" fontAlgn="b"/>
                      <a:r>
                        <a:rPr lang="en-US" sz="1100" u="none" strike="noStrike" kern="1200">
                          <a:solidFill>
                            <a:schemeClr val="tx1"/>
                          </a:solidFill>
                          <a:effectLst/>
                          <a:latin typeface="+mn-lt"/>
                          <a:ea typeface="+mn-ea"/>
                          <a:cs typeface="+mn-cs"/>
                        </a:rPr>
                        <a:t>27%</a:t>
                      </a:r>
                    </a:p>
                  </a:txBody>
                  <a:tcPr marL="9525" marR="9525" marT="9525" marB="0" anchor="b"/>
                </a:tc>
                <a:tc>
                  <a:txBody>
                    <a:bodyPr/>
                    <a:lstStyle/>
                    <a:p>
                      <a:pPr algn="ctr" fontAlgn="b"/>
                      <a:r>
                        <a:rPr lang="en-US" sz="1100" u="none" strike="noStrike" kern="1200">
                          <a:solidFill>
                            <a:schemeClr val="tx1"/>
                          </a:solidFill>
                          <a:effectLst/>
                          <a:latin typeface="+mn-lt"/>
                          <a:ea typeface="+mn-ea"/>
                          <a:cs typeface="+mn-cs"/>
                        </a:rPr>
                        <a:t>14%</a:t>
                      </a:r>
                    </a:p>
                  </a:txBody>
                  <a:tcPr marL="9525" marR="9525" marT="9525" marB="0" anchor="b"/>
                </a:tc>
                <a:tc>
                  <a:txBody>
                    <a:bodyPr/>
                    <a:lstStyle/>
                    <a:p>
                      <a:pPr algn="ctr" fontAlgn="b"/>
                      <a:r>
                        <a:rPr lang="en-US" sz="1100" u="none" strike="noStrike" kern="1200">
                          <a:solidFill>
                            <a:schemeClr val="tx1"/>
                          </a:solidFill>
                          <a:effectLst/>
                          <a:latin typeface="+mn-lt"/>
                          <a:ea typeface="+mn-ea"/>
                          <a:cs typeface="+mn-cs"/>
                        </a:rPr>
                        <a:t>12%</a:t>
                      </a:r>
                    </a:p>
                  </a:txBody>
                  <a:tcPr marL="9525" marR="9525" marT="9525" marB="0" anchor="b"/>
                </a:tc>
                <a:tc>
                  <a:txBody>
                    <a:bodyPr/>
                    <a:lstStyle/>
                    <a:p>
                      <a:pPr algn="ctr" fontAlgn="b"/>
                      <a:r>
                        <a:rPr lang="en-US" sz="1100" u="none" strike="noStrike" kern="1200" dirty="0">
                          <a:solidFill>
                            <a:schemeClr val="tx1"/>
                          </a:solidFill>
                          <a:effectLst/>
                          <a:latin typeface="+mn-lt"/>
                          <a:ea typeface="+mn-ea"/>
                          <a:cs typeface="+mn-cs"/>
                        </a:rPr>
                        <a:t>20%</a:t>
                      </a:r>
                    </a:p>
                  </a:txBody>
                  <a:tcPr marL="9525" marR="9525" marT="9525" marB="0" anchor="b"/>
                </a:tc>
                <a:extLst>
                  <a:ext uri="{0D108BD9-81ED-4DB2-BD59-A6C34878D82A}">
                    <a16:rowId xmlns:a16="http://schemas.microsoft.com/office/drawing/2014/main" val="1448909387"/>
                  </a:ext>
                </a:extLst>
              </a:tr>
              <a:tr h="190500">
                <a:tc>
                  <a:txBody>
                    <a:bodyPr/>
                    <a:lstStyle/>
                    <a:p>
                      <a:pPr algn="l" fontAlgn="b"/>
                      <a:r>
                        <a:rPr lang="en-US" sz="1100" u="none" strike="noStrike">
                          <a:effectLst/>
                        </a:rPr>
                        <a:t>Positive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kern="1200">
                          <a:solidFill>
                            <a:schemeClr val="tx1"/>
                          </a:solidFill>
                          <a:effectLst/>
                          <a:latin typeface="+mn-lt"/>
                          <a:ea typeface="+mn-ea"/>
                          <a:cs typeface="+mn-cs"/>
                        </a:rPr>
                        <a:t>77%</a:t>
                      </a:r>
                    </a:p>
                  </a:txBody>
                  <a:tcPr marL="9525" marR="9525" marT="9525" marB="0" anchor="b"/>
                </a:tc>
                <a:tc>
                  <a:txBody>
                    <a:bodyPr/>
                    <a:lstStyle/>
                    <a:p>
                      <a:pPr algn="ctr" fontAlgn="b"/>
                      <a:r>
                        <a:rPr lang="en-US" sz="1100" u="none" strike="noStrike" kern="1200">
                          <a:solidFill>
                            <a:schemeClr val="tx1"/>
                          </a:solidFill>
                          <a:effectLst/>
                          <a:latin typeface="+mn-lt"/>
                          <a:ea typeface="+mn-ea"/>
                          <a:cs typeface="+mn-cs"/>
                        </a:rPr>
                        <a:t>83%</a:t>
                      </a:r>
                    </a:p>
                  </a:txBody>
                  <a:tcPr marL="9525" marR="9525" marT="9525" marB="0" anchor="b"/>
                </a:tc>
                <a:tc>
                  <a:txBody>
                    <a:bodyPr/>
                    <a:lstStyle/>
                    <a:p>
                      <a:pPr algn="ctr" fontAlgn="b"/>
                      <a:r>
                        <a:rPr lang="en-US" sz="1100" u="none" strike="noStrike" kern="1200" dirty="0">
                          <a:solidFill>
                            <a:schemeClr val="tx1"/>
                          </a:solidFill>
                          <a:effectLst/>
                          <a:latin typeface="+mn-lt"/>
                          <a:ea typeface="+mn-ea"/>
                          <a:cs typeface="+mn-cs"/>
                        </a:rPr>
                        <a:t>74%</a:t>
                      </a:r>
                    </a:p>
                  </a:txBody>
                  <a:tcPr marL="9525" marR="9525" marT="9525" marB="0" anchor="b"/>
                </a:tc>
                <a:tc>
                  <a:txBody>
                    <a:bodyPr/>
                    <a:lstStyle/>
                    <a:p>
                      <a:pPr algn="ctr" fontAlgn="b"/>
                      <a:r>
                        <a:rPr lang="en-US" sz="1100" u="none" strike="noStrike" kern="1200" dirty="0">
                          <a:solidFill>
                            <a:schemeClr val="tx1"/>
                          </a:solidFill>
                          <a:effectLst/>
                          <a:latin typeface="+mn-lt"/>
                          <a:ea typeface="+mn-ea"/>
                          <a:cs typeface="+mn-cs"/>
                        </a:rPr>
                        <a:t>74%</a:t>
                      </a:r>
                    </a:p>
                  </a:txBody>
                  <a:tcPr marL="9525" marR="9525" marT="9525" marB="0" anchor="b"/>
                </a:tc>
                <a:tc>
                  <a:txBody>
                    <a:bodyPr/>
                    <a:lstStyle/>
                    <a:p>
                      <a:pPr algn="ctr" fontAlgn="b"/>
                      <a:r>
                        <a:rPr lang="en-US" sz="1100" u="none" strike="noStrike" kern="1200" dirty="0">
                          <a:solidFill>
                            <a:schemeClr val="tx1"/>
                          </a:solidFill>
                          <a:effectLst/>
                          <a:latin typeface="+mn-lt"/>
                          <a:ea typeface="+mn-ea"/>
                          <a:cs typeface="+mn-cs"/>
                        </a:rPr>
                        <a:t>73%</a:t>
                      </a:r>
                    </a:p>
                  </a:txBody>
                  <a:tcPr marL="9525" marR="9525" marT="9525" marB="0" anchor="b"/>
                </a:tc>
                <a:tc>
                  <a:txBody>
                    <a:bodyPr/>
                    <a:lstStyle/>
                    <a:p>
                      <a:pPr algn="ctr" fontAlgn="b"/>
                      <a:r>
                        <a:rPr lang="en-US" sz="1100" u="none" strike="noStrike" kern="1200" dirty="0">
                          <a:solidFill>
                            <a:schemeClr val="tx1"/>
                          </a:solidFill>
                          <a:effectLst/>
                          <a:latin typeface="+mn-lt"/>
                          <a:ea typeface="+mn-ea"/>
                          <a:cs typeface="+mn-cs"/>
                        </a:rPr>
                        <a:t>86%</a:t>
                      </a:r>
                    </a:p>
                  </a:txBody>
                  <a:tcPr marL="9525" marR="9525" marT="9525" marB="0" anchor="b"/>
                </a:tc>
                <a:tc>
                  <a:txBody>
                    <a:bodyPr/>
                    <a:lstStyle/>
                    <a:p>
                      <a:pPr algn="ctr" fontAlgn="b"/>
                      <a:r>
                        <a:rPr lang="en-US" sz="1100" u="none" strike="noStrike" kern="1200" dirty="0">
                          <a:solidFill>
                            <a:schemeClr val="tx1"/>
                          </a:solidFill>
                          <a:effectLst/>
                          <a:latin typeface="+mn-lt"/>
                          <a:ea typeface="+mn-ea"/>
                          <a:cs typeface="+mn-cs"/>
                        </a:rPr>
                        <a:t>88%</a:t>
                      </a:r>
                    </a:p>
                  </a:txBody>
                  <a:tcPr marL="9525" marR="9525" marT="9525" marB="0" anchor="b"/>
                </a:tc>
                <a:tc>
                  <a:txBody>
                    <a:bodyPr/>
                    <a:lstStyle/>
                    <a:p>
                      <a:pPr algn="ctr" fontAlgn="b"/>
                      <a:r>
                        <a:rPr lang="en-US" sz="1100" u="none" strike="noStrike" kern="1200" dirty="0">
                          <a:solidFill>
                            <a:schemeClr val="tx1"/>
                          </a:solidFill>
                          <a:effectLst/>
                          <a:latin typeface="+mn-lt"/>
                          <a:ea typeface="+mn-ea"/>
                          <a:cs typeface="+mn-cs"/>
                        </a:rPr>
                        <a:t>80%</a:t>
                      </a:r>
                    </a:p>
                  </a:txBody>
                  <a:tcPr marL="9525" marR="9525" marT="9525" marB="0" anchor="b"/>
                </a:tc>
                <a:extLst>
                  <a:ext uri="{0D108BD9-81ED-4DB2-BD59-A6C34878D82A}">
                    <a16:rowId xmlns:a16="http://schemas.microsoft.com/office/drawing/2014/main" val="3406883331"/>
                  </a:ext>
                </a:extLst>
              </a:tr>
              <a:tr h="190500">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51245797"/>
                  </a:ext>
                </a:extLst>
              </a:tr>
              <a:tr h="190500">
                <a:tc>
                  <a:txBody>
                    <a:bodyPr/>
                    <a:lstStyle/>
                    <a:p>
                      <a:pPr algn="l" fontAlgn="b"/>
                      <a:r>
                        <a:rPr lang="en-US" sz="1100" u="none" strike="noStrike" dirty="0">
                          <a:effectLst/>
                        </a:rPr>
                        <a:t>Total Reviewers %</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19%</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09016193"/>
                  </a:ext>
                </a:extLst>
              </a:tr>
            </a:tbl>
          </a:graphicData>
        </a:graphic>
      </p:graphicFrame>
      <p:sp>
        <p:nvSpPr>
          <p:cNvPr id="7" name="TextBox 6">
            <a:extLst>
              <a:ext uri="{FF2B5EF4-FFF2-40B4-BE49-F238E27FC236}">
                <a16:creationId xmlns:a16="http://schemas.microsoft.com/office/drawing/2014/main" id="{5A0F0A53-3045-4189-B17A-3E91D2F766D5}"/>
              </a:ext>
            </a:extLst>
          </p:cNvPr>
          <p:cNvSpPr txBox="1"/>
          <p:nvPr/>
        </p:nvSpPr>
        <p:spPr>
          <a:xfrm>
            <a:off x="9251091" y="1078486"/>
            <a:ext cx="3048000" cy="1200329"/>
          </a:xfrm>
          <a:prstGeom prst="rect">
            <a:avLst/>
          </a:prstGeom>
          <a:noFill/>
        </p:spPr>
        <p:txBody>
          <a:bodyPr wrap="square">
            <a:spAutoFit/>
          </a:bodyPr>
          <a:lstStyle/>
          <a:p>
            <a:r>
              <a:rPr lang="en-IN" b="0" i="0" dirty="0">
                <a:solidFill>
                  <a:srgbClr val="0000FF"/>
                </a:solidFill>
                <a:effectLst/>
                <a:latin typeface="arial" panose="020B0604020202020204" pitchFamily="34" charset="0"/>
              </a:rPr>
              <a:t>Valence Aware </a:t>
            </a:r>
            <a:r>
              <a:rPr lang="en-IN" b="1" i="0" dirty="0">
                <a:solidFill>
                  <a:srgbClr val="0000FF"/>
                </a:solidFill>
                <a:effectLst/>
                <a:latin typeface="arial" panose="020B0604020202020204" pitchFamily="34" charset="0"/>
              </a:rPr>
              <a:t>Dictionary</a:t>
            </a:r>
            <a:r>
              <a:rPr lang="en-IN" b="0" i="0" dirty="0">
                <a:solidFill>
                  <a:srgbClr val="0000FF"/>
                </a:solidFill>
                <a:effectLst/>
                <a:latin typeface="arial" panose="020B0604020202020204" pitchFamily="34" charset="0"/>
              </a:rPr>
              <a:t> and sentiment Reasoner) Emotion </a:t>
            </a:r>
            <a:r>
              <a:rPr lang="en-IN" b="1" i="0" dirty="0">
                <a:solidFill>
                  <a:srgbClr val="0000FF"/>
                </a:solidFill>
                <a:effectLst/>
                <a:latin typeface="arial" panose="020B0604020202020204" pitchFamily="34" charset="0"/>
              </a:rPr>
              <a:t>Lexicon</a:t>
            </a:r>
            <a:endParaRPr lang="en-US" dirty="0">
              <a:solidFill>
                <a:srgbClr val="0000FF"/>
              </a:solidFill>
            </a:endParaRPr>
          </a:p>
        </p:txBody>
      </p:sp>
    </p:spTree>
    <p:extLst>
      <p:ext uri="{BB962C8B-B14F-4D97-AF65-F5344CB8AC3E}">
        <p14:creationId xmlns:p14="http://schemas.microsoft.com/office/powerpoint/2010/main" val="4122747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1DAD2-1CEA-45F3-84BF-67EA16FAE10E}"/>
              </a:ext>
            </a:extLst>
          </p:cNvPr>
          <p:cNvSpPr>
            <a:spLocks noGrp="1"/>
          </p:cNvSpPr>
          <p:nvPr>
            <p:ph type="title"/>
          </p:nvPr>
        </p:nvSpPr>
        <p:spPr/>
        <p:txBody>
          <a:bodyPr/>
          <a:lstStyle/>
          <a:p>
            <a:r>
              <a:rPr lang="en-US" dirty="0"/>
              <a:t>Self evaluate – NRC – Vader Sentiment</a:t>
            </a:r>
          </a:p>
        </p:txBody>
      </p:sp>
      <p:graphicFrame>
        <p:nvGraphicFramePr>
          <p:cNvPr id="3" name="Table 2">
            <a:extLst>
              <a:ext uri="{FF2B5EF4-FFF2-40B4-BE49-F238E27FC236}">
                <a16:creationId xmlns:a16="http://schemas.microsoft.com/office/drawing/2014/main" id="{0278D89D-41C1-4F9C-A07B-C77BED2E7E07}"/>
              </a:ext>
            </a:extLst>
          </p:cNvPr>
          <p:cNvGraphicFramePr>
            <a:graphicFrameLocks noGrp="1"/>
          </p:cNvGraphicFramePr>
          <p:nvPr>
            <p:extLst>
              <p:ext uri="{D42A27DB-BD31-4B8C-83A1-F6EECF244321}">
                <p14:modId xmlns:p14="http://schemas.microsoft.com/office/powerpoint/2010/main" val="646960666"/>
              </p:ext>
            </p:extLst>
          </p:nvPr>
        </p:nvGraphicFramePr>
        <p:xfrm>
          <a:off x="3066192" y="1143944"/>
          <a:ext cx="5665913" cy="4185932"/>
        </p:xfrm>
        <a:graphic>
          <a:graphicData uri="http://schemas.openxmlformats.org/drawingml/2006/table">
            <a:tbl>
              <a:tblPr>
                <a:tableStyleId>{9DCAF9ED-07DC-4A11-8D7F-57B35C25682E}</a:tableStyleId>
              </a:tblPr>
              <a:tblGrid>
                <a:gridCol w="1592195">
                  <a:extLst>
                    <a:ext uri="{9D8B030D-6E8A-4147-A177-3AD203B41FA5}">
                      <a16:colId xmlns:a16="http://schemas.microsoft.com/office/drawing/2014/main" val="2860514277"/>
                    </a:ext>
                  </a:extLst>
                </a:gridCol>
                <a:gridCol w="580935">
                  <a:extLst>
                    <a:ext uri="{9D8B030D-6E8A-4147-A177-3AD203B41FA5}">
                      <a16:colId xmlns:a16="http://schemas.microsoft.com/office/drawing/2014/main" val="4264001201"/>
                    </a:ext>
                  </a:extLst>
                </a:gridCol>
                <a:gridCol w="580935">
                  <a:extLst>
                    <a:ext uri="{9D8B030D-6E8A-4147-A177-3AD203B41FA5}">
                      <a16:colId xmlns:a16="http://schemas.microsoft.com/office/drawing/2014/main" val="1363267474"/>
                    </a:ext>
                  </a:extLst>
                </a:gridCol>
                <a:gridCol w="580935">
                  <a:extLst>
                    <a:ext uri="{9D8B030D-6E8A-4147-A177-3AD203B41FA5}">
                      <a16:colId xmlns:a16="http://schemas.microsoft.com/office/drawing/2014/main" val="2835558137"/>
                    </a:ext>
                  </a:extLst>
                </a:gridCol>
                <a:gridCol w="580935">
                  <a:extLst>
                    <a:ext uri="{9D8B030D-6E8A-4147-A177-3AD203B41FA5}">
                      <a16:colId xmlns:a16="http://schemas.microsoft.com/office/drawing/2014/main" val="2338798983"/>
                    </a:ext>
                  </a:extLst>
                </a:gridCol>
                <a:gridCol w="580935">
                  <a:extLst>
                    <a:ext uri="{9D8B030D-6E8A-4147-A177-3AD203B41FA5}">
                      <a16:colId xmlns:a16="http://schemas.microsoft.com/office/drawing/2014/main" val="2997163102"/>
                    </a:ext>
                  </a:extLst>
                </a:gridCol>
                <a:gridCol w="580935">
                  <a:extLst>
                    <a:ext uri="{9D8B030D-6E8A-4147-A177-3AD203B41FA5}">
                      <a16:colId xmlns:a16="http://schemas.microsoft.com/office/drawing/2014/main" val="800101168"/>
                    </a:ext>
                  </a:extLst>
                </a:gridCol>
                <a:gridCol w="588108">
                  <a:extLst>
                    <a:ext uri="{9D8B030D-6E8A-4147-A177-3AD203B41FA5}">
                      <a16:colId xmlns:a16="http://schemas.microsoft.com/office/drawing/2014/main" val="1065867266"/>
                    </a:ext>
                  </a:extLst>
                </a:gridCol>
              </a:tblGrid>
              <a:tr h="337786">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US" sz="1100" u="none" strike="noStrike">
                          <a:effectLst/>
                        </a:rPr>
                        <a:t>Self Evaluate</a:t>
                      </a:r>
                      <a:endParaRPr lang="en-US" sz="1100" b="1"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gridSpan="2">
                  <a:txBody>
                    <a:bodyPr/>
                    <a:lstStyle/>
                    <a:p>
                      <a:pPr algn="ctr" fontAlgn="b"/>
                      <a:r>
                        <a:rPr lang="en-US" sz="1100" u="none" strike="noStrike">
                          <a:effectLst/>
                        </a:rPr>
                        <a:t>NRC Sentiment</a:t>
                      </a:r>
                      <a:endParaRPr lang="en-US" sz="1100" b="1"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gridSpan="2">
                  <a:txBody>
                    <a:bodyPr/>
                    <a:lstStyle/>
                    <a:p>
                      <a:pPr algn="ctr" fontAlgn="b"/>
                      <a:r>
                        <a:rPr lang="en-US" sz="1100" u="none" strike="noStrike">
                          <a:effectLst/>
                        </a:rPr>
                        <a:t>Vader Sentiment</a:t>
                      </a:r>
                      <a:endParaRPr lang="en-US" sz="1100" b="1"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35805919"/>
                  </a:ext>
                </a:extLst>
              </a:tr>
              <a:tr h="337786">
                <a:tc>
                  <a:txBody>
                    <a:bodyPr/>
                    <a:lstStyle/>
                    <a:p>
                      <a:pPr algn="l" fontAlgn="b"/>
                      <a:r>
                        <a:rPr lang="en-US" sz="1100" b="0" i="0" u="none" strike="noStrike" dirty="0">
                          <a:solidFill>
                            <a:srgbClr val="000000"/>
                          </a:solidFill>
                          <a:effectLst/>
                          <a:latin typeface="Calibri" panose="020F0502020204030204" pitchFamily="34" charset="0"/>
                        </a:rPr>
                        <a:t>Sentiment #</a:t>
                      </a:r>
                    </a:p>
                  </a:txBody>
                  <a:tcPr marL="9525" marR="9525" marT="9525" marB="0" anchor="b"/>
                </a:tc>
                <a:tc>
                  <a:txBody>
                    <a:bodyPr/>
                    <a:lstStyle/>
                    <a:p>
                      <a:pPr algn="ctr" fontAlgn="b"/>
                      <a:r>
                        <a:rPr lang="en-US" sz="1100" u="none" strike="noStrike">
                          <a:effectLst/>
                        </a:rPr>
                        <a:t>Negative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Positive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Negative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Positive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Negative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Positive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Total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29759362"/>
                  </a:ext>
                </a:extLst>
              </a:tr>
              <a:tr h="186622">
                <a:tc>
                  <a:txBody>
                    <a:bodyPr/>
                    <a:lstStyle/>
                    <a:p>
                      <a:pPr algn="r" fontAlgn="b"/>
                      <a:r>
                        <a:rPr lang="en-US" sz="1100" u="none" strike="noStrike">
                          <a:effectLst/>
                        </a:rPr>
                        <a:t>2015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442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550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362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641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226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766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992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80755066"/>
                  </a:ext>
                </a:extLst>
              </a:tr>
              <a:tr h="186622">
                <a:tc>
                  <a:txBody>
                    <a:bodyPr/>
                    <a:lstStyle/>
                    <a:p>
                      <a:pPr algn="r" fontAlgn="b"/>
                      <a:r>
                        <a:rPr lang="en-US" sz="1100" u="none" strike="noStrike">
                          <a:effectLst/>
                        </a:rPr>
                        <a:t>2016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94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127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62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149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183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221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13230319"/>
                  </a:ext>
                </a:extLst>
              </a:tr>
              <a:tr h="186622">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94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60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68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96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40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114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154</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31327847"/>
                  </a:ext>
                </a:extLst>
              </a:tr>
              <a:tr h="186622">
                <a:tc>
                  <a:txBody>
                    <a:bodyPr/>
                    <a:lstStyle/>
                    <a:p>
                      <a:pPr algn="r" fontAlgn="b"/>
                      <a:r>
                        <a:rPr lang="en-US" sz="1100" u="none" strike="noStrike">
                          <a:effectLst/>
                        </a:rPr>
                        <a:t>2018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127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101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85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144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60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168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228</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99720559"/>
                  </a:ext>
                </a:extLst>
              </a:tr>
              <a:tr h="186622">
                <a:tc>
                  <a:txBody>
                    <a:bodyPr/>
                    <a:lstStyle/>
                    <a:p>
                      <a:pPr algn="r" fontAlgn="b"/>
                      <a:r>
                        <a:rPr lang="en-US" sz="1100" u="none" strike="noStrike" dirty="0">
                          <a:effectLst/>
                        </a:rPr>
                        <a:t>2019</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95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91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60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131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135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186</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18565511"/>
                  </a:ext>
                </a:extLst>
              </a:tr>
              <a:tr h="186622">
                <a:tc>
                  <a:txBody>
                    <a:bodyPr/>
                    <a:lstStyle/>
                    <a:p>
                      <a:pPr algn="r" fontAlgn="b"/>
                      <a:r>
                        <a:rPr lang="en-US" sz="1100" u="none" strike="noStrike">
                          <a:effectLst/>
                        </a:rPr>
                        <a:t>2020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164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378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374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76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466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542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21665634"/>
                  </a:ext>
                </a:extLst>
              </a:tr>
              <a:tr h="186622">
                <a:tc>
                  <a:txBody>
                    <a:bodyPr/>
                    <a:lstStyle/>
                    <a:p>
                      <a:pPr algn="r" fontAlgn="b"/>
                      <a:r>
                        <a:rPr lang="en-US" sz="1100" u="none" strike="noStrike">
                          <a:effectLst/>
                        </a:rPr>
                        <a:t>2021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133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326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107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291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403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459</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14640021"/>
                  </a:ext>
                </a:extLst>
              </a:tr>
              <a:tr h="186622">
                <a:tc>
                  <a:txBody>
                    <a:bodyPr/>
                    <a:lstStyle/>
                    <a:p>
                      <a:pPr algn="l" fontAlgn="b"/>
                      <a:r>
                        <a:rPr lang="en-US" sz="1100" u="none" strike="noStrike">
                          <a:effectLst/>
                        </a:rPr>
                        <a:t>Total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1149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1633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867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1826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547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2235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2782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41933025"/>
                  </a:ext>
                </a:extLst>
              </a:tr>
              <a:tr h="186622">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21490203"/>
                  </a:ext>
                </a:extLst>
              </a:tr>
              <a:tr h="337786">
                <a:tc>
                  <a:txBody>
                    <a:bodyPr/>
                    <a:lstStyle/>
                    <a:p>
                      <a:pPr algn="l" fontAlgn="b"/>
                      <a:r>
                        <a:rPr lang="en-US" sz="1100" u="none" strike="noStrike" dirty="0">
                          <a:effectLst/>
                        </a:rPr>
                        <a:t>Sentiment %</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Negative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Positive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Negative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Positive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Negative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Positive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Total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95897978"/>
                  </a:ext>
                </a:extLst>
              </a:tr>
              <a:tr h="186622">
                <a:tc>
                  <a:txBody>
                    <a:bodyPr/>
                    <a:lstStyle/>
                    <a:p>
                      <a:pPr algn="r" fontAlgn="b"/>
                      <a:r>
                        <a:rPr lang="en-US" sz="1100" u="none" strike="noStrike">
                          <a:effectLst/>
                        </a:rPr>
                        <a:t>2015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45%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65%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77%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992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80111689"/>
                  </a:ext>
                </a:extLst>
              </a:tr>
              <a:tr h="186622">
                <a:tc>
                  <a:txBody>
                    <a:bodyPr/>
                    <a:lstStyle/>
                    <a:p>
                      <a:pPr algn="r" fontAlgn="b"/>
                      <a:r>
                        <a:rPr lang="en-US" sz="1100" u="none" strike="noStrike">
                          <a:effectLst/>
                        </a:rPr>
                        <a:t>2016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43%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67%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83%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221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43882276"/>
                  </a:ext>
                </a:extLst>
              </a:tr>
              <a:tr h="186622">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61%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44%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62%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74%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154</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70895910"/>
                  </a:ext>
                </a:extLst>
              </a:tr>
              <a:tr h="186622">
                <a:tc>
                  <a:txBody>
                    <a:bodyPr/>
                    <a:lstStyle/>
                    <a:p>
                      <a:pPr algn="r" fontAlgn="b"/>
                      <a:r>
                        <a:rPr lang="en-US" sz="1100" u="none" strike="noStrike">
                          <a:effectLst/>
                        </a:rPr>
                        <a:t>2018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44%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63%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74%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228</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88784152"/>
                  </a:ext>
                </a:extLst>
              </a:tr>
              <a:tr h="186622">
                <a:tc>
                  <a:txBody>
                    <a:bodyPr/>
                    <a:lstStyle/>
                    <a:p>
                      <a:pPr algn="r" fontAlgn="b"/>
                      <a:r>
                        <a:rPr lang="en-US" sz="1100" u="none" strike="noStrike">
                          <a:effectLst/>
                        </a:rPr>
                        <a:t>2019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49%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70%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73%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186</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62883396"/>
                  </a:ext>
                </a:extLst>
              </a:tr>
              <a:tr h="186622">
                <a:tc>
                  <a:txBody>
                    <a:bodyPr/>
                    <a:lstStyle/>
                    <a:p>
                      <a:pPr algn="r" fontAlgn="b"/>
                      <a:r>
                        <a:rPr lang="en-US" sz="1100" u="none" strike="noStrike">
                          <a:effectLst/>
                        </a:rPr>
                        <a:t>2020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70%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69%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86%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542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72802505"/>
                  </a:ext>
                </a:extLst>
              </a:tr>
              <a:tr h="186622">
                <a:tc>
                  <a:txBody>
                    <a:bodyPr/>
                    <a:lstStyle/>
                    <a:p>
                      <a:pPr algn="r" fontAlgn="b"/>
                      <a:r>
                        <a:rPr lang="en-US" sz="1100" u="none" strike="noStrike">
                          <a:effectLst/>
                        </a:rPr>
                        <a:t>2021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71%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63%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88%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459</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49032247"/>
                  </a:ext>
                </a:extLst>
              </a:tr>
              <a:tr h="186622">
                <a:tc>
                  <a:txBody>
                    <a:bodyPr/>
                    <a:lstStyle/>
                    <a:p>
                      <a:pPr algn="l" fontAlgn="b"/>
                      <a:r>
                        <a:rPr lang="en-US" sz="1100" u="none" strike="noStrike">
                          <a:effectLst/>
                        </a:rPr>
                        <a:t>Total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41%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66%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80%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2782</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50396509"/>
                  </a:ext>
                </a:extLst>
              </a:tr>
            </a:tbl>
          </a:graphicData>
        </a:graphic>
      </p:graphicFrame>
      <p:sp>
        <p:nvSpPr>
          <p:cNvPr id="4" name="TextBox 3">
            <a:extLst>
              <a:ext uri="{FF2B5EF4-FFF2-40B4-BE49-F238E27FC236}">
                <a16:creationId xmlns:a16="http://schemas.microsoft.com/office/drawing/2014/main" id="{024E6846-E283-41CE-8B3C-C0F3B759CEE9}"/>
              </a:ext>
            </a:extLst>
          </p:cNvPr>
          <p:cNvSpPr txBox="1"/>
          <p:nvPr/>
        </p:nvSpPr>
        <p:spPr>
          <a:xfrm>
            <a:off x="1265344" y="5529390"/>
            <a:ext cx="9822784" cy="646331"/>
          </a:xfrm>
          <a:prstGeom prst="rect">
            <a:avLst/>
          </a:prstGeom>
          <a:noFill/>
        </p:spPr>
        <p:txBody>
          <a:bodyPr wrap="square" rtlCol="0">
            <a:spAutoFit/>
          </a:bodyPr>
          <a:lstStyle/>
          <a:p>
            <a:r>
              <a:rPr lang="en-US" dirty="0"/>
              <a:t>When we compare the 3 sentiments-  NRC 66% and Vader Sentiment 80% is giving higher Positive scores compared to self evaluate .</a:t>
            </a:r>
          </a:p>
        </p:txBody>
      </p:sp>
    </p:spTree>
    <p:extLst>
      <p:ext uri="{BB962C8B-B14F-4D97-AF65-F5344CB8AC3E}">
        <p14:creationId xmlns:p14="http://schemas.microsoft.com/office/powerpoint/2010/main" val="10073978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38F92-0EDF-42B7-B103-B9A43BB0838A}"/>
              </a:ext>
            </a:extLst>
          </p:cNvPr>
          <p:cNvSpPr>
            <a:spLocks noGrp="1"/>
          </p:cNvSpPr>
          <p:nvPr>
            <p:ph type="title"/>
          </p:nvPr>
        </p:nvSpPr>
        <p:spPr/>
        <p:txBody>
          <a:bodyPr>
            <a:normAutofit/>
          </a:bodyPr>
          <a:lstStyle/>
          <a:p>
            <a:r>
              <a:rPr lang="en-US" dirty="0"/>
              <a:t>Cross Tab. Self evaluate with NRC</a:t>
            </a:r>
          </a:p>
        </p:txBody>
      </p:sp>
      <p:graphicFrame>
        <p:nvGraphicFramePr>
          <p:cNvPr id="5" name="Table 4">
            <a:extLst>
              <a:ext uri="{FF2B5EF4-FFF2-40B4-BE49-F238E27FC236}">
                <a16:creationId xmlns:a16="http://schemas.microsoft.com/office/drawing/2014/main" id="{A2EE6EC3-3103-4DBE-A00B-11756ACC8294}"/>
              </a:ext>
            </a:extLst>
          </p:cNvPr>
          <p:cNvGraphicFramePr>
            <a:graphicFrameLocks noGrp="1"/>
          </p:cNvGraphicFramePr>
          <p:nvPr>
            <p:extLst>
              <p:ext uri="{D42A27DB-BD31-4B8C-83A1-F6EECF244321}">
                <p14:modId xmlns:p14="http://schemas.microsoft.com/office/powerpoint/2010/main" val="891303139"/>
              </p:ext>
            </p:extLst>
          </p:nvPr>
        </p:nvGraphicFramePr>
        <p:xfrm>
          <a:off x="622985" y="2586582"/>
          <a:ext cx="3528883" cy="916630"/>
        </p:xfrm>
        <a:graphic>
          <a:graphicData uri="http://schemas.openxmlformats.org/drawingml/2006/table">
            <a:tbl>
              <a:tblPr>
                <a:tableStyleId>{BC89EF96-8CEA-46FF-86C4-4CE0E7609802}</a:tableStyleId>
              </a:tblPr>
              <a:tblGrid>
                <a:gridCol w="1681141">
                  <a:extLst>
                    <a:ext uri="{9D8B030D-6E8A-4147-A177-3AD203B41FA5}">
                      <a16:colId xmlns:a16="http://schemas.microsoft.com/office/drawing/2014/main" val="1734239437"/>
                    </a:ext>
                  </a:extLst>
                </a:gridCol>
                <a:gridCol w="613390">
                  <a:extLst>
                    <a:ext uri="{9D8B030D-6E8A-4147-A177-3AD203B41FA5}">
                      <a16:colId xmlns:a16="http://schemas.microsoft.com/office/drawing/2014/main" val="793249502"/>
                    </a:ext>
                  </a:extLst>
                </a:gridCol>
                <a:gridCol w="613390">
                  <a:extLst>
                    <a:ext uri="{9D8B030D-6E8A-4147-A177-3AD203B41FA5}">
                      <a16:colId xmlns:a16="http://schemas.microsoft.com/office/drawing/2014/main" val="4213749224"/>
                    </a:ext>
                  </a:extLst>
                </a:gridCol>
                <a:gridCol w="620962">
                  <a:extLst>
                    <a:ext uri="{9D8B030D-6E8A-4147-A177-3AD203B41FA5}">
                      <a16:colId xmlns:a16="http://schemas.microsoft.com/office/drawing/2014/main" val="1888211137"/>
                    </a:ext>
                  </a:extLst>
                </a:gridCol>
              </a:tblGrid>
              <a:tr h="177968">
                <a:tc>
                  <a:txBody>
                    <a:bodyPr/>
                    <a:lstStyle/>
                    <a:p>
                      <a:pPr algn="l" fontAlgn="b"/>
                      <a:r>
                        <a:rPr lang="en-US" sz="1100" u="none" strike="noStrike" dirty="0">
                          <a:effectLst/>
                        </a:rPr>
                        <a:t>Sentiment</a:t>
                      </a:r>
                      <a:endParaRPr lang="en-US" sz="1100" b="0" i="0" u="none" strike="noStrike" dirty="0">
                        <a:solidFill>
                          <a:srgbClr val="000000"/>
                        </a:solidFill>
                        <a:effectLst/>
                        <a:latin typeface="Calibri" panose="020F0502020204030204" pitchFamily="34" charset="0"/>
                      </a:endParaRPr>
                    </a:p>
                  </a:txBody>
                  <a:tcPr marL="9525" marR="9525" marT="9525" marB="0" anchor="b"/>
                </a:tc>
                <a:tc gridSpan="3">
                  <a:txBody>
                    <a:bodyPr/>
                    <a:lstStyle/>
                    <a:p>
                      <a:pPr algn="ctr" fontAlgn="b"/>
                      <a:r>
                        <a:rPr lang="en-US" sz="1100" b="1" u="none" strike="noStrike" dirty="0">
                          <a:effectLst/>
                        </a:rPr>
                        <a:t>NRC Sentiment</a:t>
                      </a:r>
                      <a:endParaRPr lang="en-US" sz="1100" b="1"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10410816"/>
                  </a:ext>
                </a:extLst>
              </a:tr>
              <a:tr h="177968">
                <a:tc>
                  <a:txBody>
                    <a:bodyPr/>
                    <a:lstStyle/>
                    <a:p>
                      <a:pPr algn="l" fontAlgn="b"/>
                      <a:r>
                        <a:rPr lang="en-US" sz="1100" u="none" strike="noStrike">
                          <a:effectLst/>
                        </a:rPr>
                        <a:t>Self Evaluate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050" u="none" strike="noStrike" dirty="0">
                          <a:effectLst/>
                        </a:rPr>
                        <a:t>Positive</a:t>
                      </a:r>
                      <a:endParaRPr lang="en-US" sz="105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050" u="none" strike="noStrike" dirty="0">
                          <a:effectLst/>
                        </a:rPr>
                        <a:t>Negative</a:t>
                      </a:r>
                      <a:endParaRPr lang="en-US" sz="105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050" u="none" strike="noStrike" dirty="0">
                          <a:effectLst/>
                        </a:rPr>
                        <a:t>Total</a:t>
                      </a:r>
                      <a:endParaRPr lang="en-US" sz="105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39891316"/>
                  </a:ext>
                </a:extLst>
              </a:tr>
              <a:tr h="177968">
                <a:tc>
                  <a:txBody>
                    <a:bodyPr/>
                    <a:lstStyle/>
                    <a:p>
                      <a:pPr algn="l" fontAlgn="b"/>
                      <a:r>
                        <a:rPr lang="en-US" sz="1100" u="none" strike="noStrike" dirty="0">
                          <a:effectLst/>
                        </a:rPr>
                        <a:t>Negative</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67%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63%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41%</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23690059"/>
                  </a:ext>
                </a:extLst>
              </a:tr>
              <a:tr h="191363">
                <a:tc>
                  <a:txBody>
                    <a:bodyPr/>
                    <a:lstStyle/>
                    <a:p>
                      <a:pPr algn="l" fontAlgn="b"/>
                      <a:r>
                        <a:rPr lang="en-US" sz="1100" u="none" strike="noStrike" dirty="0">
                          <a:effectLst/>
                        </a:rPr>
                        <a:t>Positive</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65%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59%</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75402836"/>
                  </a:ext>
                </a:extLst>
              </a:tr>
              <a:tr h="191363">
                <a:tc>
                  <a:txBody>
                    <a:bodyPr/>
                    <a:lstStyle/>
                    <a:p>
                      <a:pPr algn="l" fontAlgn="b"/>
                      <a:r>
                        <a:rPr lang="en-US" sz="1100" u="none" strike="noStrike" dirty="0">
                          <a:effectLst/>
                        </a:rPr>
                        <a:t>Total</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66%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82910738"/>
                  </a:ext>
                </a:extLst>
              </a:tr>
            </a:tbl>
          </a:graphicData>
        </a:graphic>
      </p:graphicFrame>
      <p:sp>
        <p:nvSpPr>
          <p:cNvPr id="7" name="TextBox 6">
            <a:extLst>
              <a:ext uri="{FF2B5EF4-FFF2-40B4-BE49-F238E27FC236}">
                <a16:creationId xmlns:a16="http://schemas.microsoft.com/office/drawing/2014/main" id="{1E0D9401-C405-417C-839B-50663E93670A}"/>
              </a:ext>
            </a:extLst>
          </p:cNvPr>
          <p:cNvSpPr txBox="1"/>
          <p:nvPr/>
        </p:nvSpPr>
        <p:spPr>
          <a:xfrm>
            <a:off x="5618205" y="1049867"/>
            <a:ext cx="6150462" cy="2677656"/>
          </a:xfrm>
          <a:prstGeom prst="rect">
            <a:avLst/>
          </a:prstGeom>
          <a:noFill/>
        </p:spPr>
        <p:txBody>
          <a:bodyPr wrap="square" rtlCol="0">
            <a:spAutoFit/>
          </a:bodyPr>
          <a:lstStyle/>
          <a:p>
            <a:r>
              <a:rPr lang="en-US" sz="1400" dirty="0"/>
              <a:t>In the NRC Sentiment , we are rating both the Positive and negative sentiment and tracking separately.</a:t>
            </a:r>
          </a:p>
          <a:p>
            <a:r>
              <a:rPr lang="en-US" sz="1400" b="1" dirty="0"/>
              <a:t>Negative</a:t>
            </a:r>
            <a:r>
              <a:rPr lang="en-US" sz="1400" dirty="0"/>
              <a:t> Self evaluate was 41 % , and the NRC was able to find Better  Negative reviews with 63 % . But  overall the reviews had both negative and positive reviews more than 63%. </a:t>
            </a:r>
          </a:p>
          <a:p>
            <a:r>
              <a:rPr lang="en-US" sz="1400" dirty="0"/>
              <a:t>This means customers who have negative opinion, also have given positive reviews .</a:t>
            </a:r>
          </a:p>
          <a:p>
            <a:r>
              <a:rPr lang="en-US" sz="1400" dirty="0"/>
              <a:t> </a:t>
            </a:r>
          </a:p>
          <a:p>
            <a:r>
              <a:rPr lang="en-US" sz="1400" b="1" dirty="0"/>
              <a:t>Positive</a:t>
            </a:r>
            <a:r>
              <a:rPr lang="en-US" sz="1400" dirty="0"/>
              <a:t> Self evaluate was 59 % , and the NRC was able to find Better  Positive reviews with 65 %  difference of 6%.  Among the 59 % positive NRC was able to find 9 % negative sentiment . Area for improvement for the company. </a:t>
            </a:r>
          </a:p>
        </p:txBody>
      </p:sp>
      <p:graphicFrame>
        <p:nvGraphicFramePr>
          <p:cNvPr id="9" name="Table 8">
            <a:extLst>
              <a:ext uri="{FF2B5EF4-FFF2-40B4-BE49-F238E27FC236}">
                <a16:creationId xmlns:a16="http://schemas.microsoft.com/office/drawing/2014/main" id="{06E8D50E-F862-4A86-A5C8-5EA9F08859A7}"/>
              </a:ext>
            </a:extLst>
          </p:cNvPr>
          <p:cNvGraphicFramePr>
            <a:graphicFrameLocks noGrp="1"/>
          </p:cNvGraphicFramePr>
          <p:nvPr>
            <p:extLst>
              <p:ext uri="{D42A27DB-BD31-4B8C-83A1-F6EECF244321}">
                <p14:modId xmlns:p14="http://schemas.microsoft.com/office/powerpoint/2010/main" val="2578429007"/>
              </p:ext>
            </p:extLst>
          </p:nvPr>
        </p:nvGraphicFramePr>
        <p:xfrm>
          <a:off x="317993" y="5091902"/>
          <a:ext cx="5357877" cy="916305"/>
        </p:xfrm>
        <a:graphic>
          <a:graphicData uri="http://schemas.openxmlformats.org/drawingml/2006/table">
            <a:tbl>
              <a:tblPr>
                <a:tableStyleId>{BC89EF96-8CEA-46FF-86C4-4CE0E7609802}</a:tableStyleId>
              </a:tblPr>
              <a:tblGrid>
                <a:gridCol w="1152645">
                  <a:extLst>
                    <a:ext uri="{9D8B030D-6E8A-4147-A177-3AD203B41FA5}">
                      <a16:colId xmlns:a16="http://schemas.microsoft.com/office/drawing/2014/main" val="1647389755"/>
                    </a:ext>
                  </a:extLst>
                </a:gridCol>
                <a:gridCol w="915167">
                  <a:extLst>
                    <a:ext uri="{9D8B030D-6E8A-4147-A177-3AD203B41FA5}">
                      <a16:colId xmlns:a16="http://schemas.microsoft.com/office/drawing/2014/main" val="3077345269"/>
                    </a:ext>
                  </a:extLst>
                </a:gridCol>
                <a:gridCol w="1204561">
                  <a:extLst>
                    <a:ext uri="{9D8B030D-6E8A-4147-A177-3AD203B41FA5}">
                      <a16:colId xmlns:a16="http://schemas.microsoft.com/office/drawing/2014/main" val="1813477238"/>
                    </a:ext>
                  </a:extLst>
                </a:gridCol>
                <a:gridCol w="695168">
                  <a:extLst>
                    <a:ext uri="{9D8B030D-6E8A-4147-A177-3AD203B41FA5}">
                      <a16:colId xmlns:a16="http://schemas.microsoft.com/office/drawing/2014/main" val="1759497048"/>
                    </a:ext>
                  </a:extLst>
                </a:gridCol>
                <a:gridCol w="695168">
                  <a:extLst>
                    <a:ext uri="{9D8B030D-6E8A-4147-A177-3AD203B41FA5}">
                      <a16:colId xmlns:a16="http://schemas.microsoft.com/office/drawing/2014/main" val="2522464147"/>
                    </a:ext>
                  </a:extLst>
                </a:gridCol>
                <a:gridCol w="695168">
                  <a:extLst>
                    <a:ext uri="{9D8B030D-6E8A-4147-A177-3AD203B41FA5}">
                      <a16:colId xmlns:a16="http://schemas.microsoft.com/office/drawing/2014/main" val="2167804235"/>
                    </a:ext>
                  </a:extLst>
                </a:gridCol>
              </a:tblGrid>
              <a:tr h="190500">
                <a:tc>
                  <a:txBody>
                    <a:bodyPr/>
                    <a:lstStyle/>
                    <a:p>
                      <a:pPr algn="l" fontAlgn="b"/>
                      <a:r>
                        <a:rPr lang="en-US" sz="1100" u="none" strike="noStrike" kern="1200" dirty="0">
                          <a:solidFill>
                            <a:schemeClr val="dk1"/>
                          </a:solidFill>
                          <a:effectLst/>
                        </a:rPr>
                        <a:t>NRC – Sentiment Break up</a:t>
                      </a:r>
                      <a:endParaRPr lang="en-US" sz="1100" u="none" strike="noStrike" kern="1200" dirty="0">
                        <a:solidFill>
                          <a:schemeClr val="dk1"/>
                        </a:solidFill>
                        <a:effectLst/>
                        <a:latin typeface="+mn-lt"/>
                        <a:ea typeface="+mn-ea"/>
                        <a:cs typeface="+mn-cs"/>
                      </a:endParaRPr>
                    </a:p>
                  </a:txBody>
                  <a:tcPr marL="9525" marR="9525" marT="9525" marB="0" anchor="b"/>
                </a:tc>
                <a:tc>
                  <a:txBody>
                    <a:bodyPr/>
                    <a:lstStyle/>
                    <a:p>
                      <a:pPr algn="ctr" fontAlgn="b"/>
                      <a:r>
                        <a:rPr lang="en-US" sz="1050" b="1" u="none" strike="noStrike" kern="1200" dirty="0">
                          <a:solidFill>
                            <a:schemeClr val="dk1"/>
                          </a:solidFill>
                          <a:effectLst/>
                        </a:rPr>
                        <a:t>No Positive &amp; Negative</a:t>
                      </a:r>
                      <a:endParaRPr lang="en-US" sz="1050" b="1" u="none" strike="noStrike" kern="1200" dirty="0">
                        <a:solidFill>
                          <a:schemeClr val="dk1"/>
                        </a:solidFill>
                        <a:effectLst/>
                        <a:latin typeface="+mn-lt"/>
                        <a:ea typeface="+mn-ea"/>
                        <a:cs typeface="+mn-cs"/>
                      </a:endParaRPr>
                    </a:p>
                  </a:txBody>
                  <a:tcPr marL="9525" marR="9525" marT="9525" marB="0" anchor="b"/>
                </a:tc>
                <a:tc>
                  <a:txBody>
                    <a:bodyPr/>
                    <a:lstStyle/>
                    <a:p>
                      <a:pPr algn="ctr" fontAlgn="b"/>
                      <a:r>
                        <a:rPr lang="en-US" sz="1050" b="1" u="none" strike="noStrike" kern="1200" dirty="0">
                          <a:solidFill>
                            <a:schemeClr val="dk1"/>
                          </a:solidFill>
                          <a:effectLst/>
                        </a:rPr>
                        <a:t>Both Positive and negative</a:t>
                      </a:r>
                      <a:endParaRPr lang="en-US" sz="1050" b="1" u="none" strike="noStrike" kern="1200" dirty="0">
                        <a:solidFill>
                          <a:schemeClr val="dk1"/>
                        </a:solidFill>
                        <a:effectLst/>
                        <a:latin typeface="+mn-lt"/>
                        <a:ea typeface="+mn-ea"/>
                        <a:cs typeface="+mn-cs"/>
                      </a:endParaRPr>
                    </a:p>
                  </a:txBody>
                  <a:tcPr marL="9525" marR="9525" marT="9525" marB="0" anchor="b"/>
                </a:tc>
                <a:tc>
                  <a:txBody>
                    <a:bodyPr/>
                    <a:lstStyle/>
                    <a:p>
                      <a:pPr algn="ctr" fontAlgn="b"/>
                      <a:r>
                        <a:rPr lang="en-US" sz="1050" b="1" u="none" strike="noStrike" kern="1200" dirty="0">
                          <a:solidFill>
                            <a:schemeClr val="dk1"/>
                          </a:solidFill>
                          <a:effectLst/>
                        </a:rPr>
                        <a:t>Only Negative</a:t>
                      </a:r>
                      <a:endParaRPr lang="en-US" sz="1050" b="1" u="none" strike="noStrike" kern="1200" dirty="0">
                        <a:solidFill>
                          <a:schemeClr val="dk1"/>
                        </a:solidFill>
                        <a:effectLst/>
                        <a:latin typeface="+mn-lt"/>
                        <a:ea typeface="+mn-ea"/>
                        <a:cs typeface="+mn-cs"/>
                      </a:endParaRPr>
                    </a:p>
                  </a:txBody>
                  <a:tcPr marL="9525" marR="9525" marT="9525" marB="0" anchor="b"/>
                </a:tc>
                <a:tc>
                  <a:txBody>
                    <a:bodyPr/>
                    <a:lstStyle/>
                    <a:p>
                      <a:pPr algn="ctr" fontAlgn="b"/>
                      <a:r>
                        <a:rPr lang="en-US" sz="1050" b="1" u="none" strike="noStrike" kern="1200" dirty="0">
                          <a:solidFill>
                            <a:schemeClr val="dk1"/>
                          </a:solidFill>
                          <a:effectLst/>
                        </a:rPr>
                        <a:t>Only Positive</a:t>
                      </a:r>
                      <a:endParaRPr lang="en-US" sz="1050" b="1" u="none" strike="noStrike" kern="1200" dirty="0">
                        <a:solidFill>
                          <a:schemeClr val="dk1"/>
                        </a:solidFill>
                        <a:effectLst/>
                        <a:latin typeface="+mn-lt"/>
                        <a:ea typeface="+mn-ea"/>
                        <a:cs typeface="+mn-cs"/>
                      </a:endParaRPr>
                    </a:p>
                  </a:txBody>
                  <a:tcPr marL="9525" marR="9525" marT="9525" marB="0" anchor="b"/>
                </a:tc>
                <a:tc>
                  <a:txBody>
                    <a:bodyPr/>
                    <a:lstStyle/>
                    <a:p>
                      <a:pPr algn="ctr" fontAlgn="b"/>
                      <a:r>
                        <a:rPr lang="en-US" sz="1050" b="1" u="none" strike="noStrike" kern="1200" dirty="0">
                          <a:solidFill>
                            <a:schemeClr val="dk1"/>
                          </a:solidFill>
                          <a:effectLst/>
                        </a:rPr>
                        <a:t>Total</a:t>
                      </a:r>
                      <a:endParaRPr lang="en-US" sz="1050" b="1" u="none" strike="noStrike" kern="1200" dirty="0">
                        <a:solidFill>
                          <a:schemeClr val="dk1"/>
                        </a:solidFill>
                        <a:effectLst/>
                        <a:latin typeface="+mn-lt"/>
                        <a:ea typeface="+mn-ea"/>
                        <a:cs typeface="+mn-cs"/>
                      </a:endParaRPr>
                    </a:p>
                  </a:txBody>
                  <a:tcPr marL="9525" marR="9525" marT="9525" marB="0" anchor="b"/>
                </a:tc>
                <a:extLst>
                  <a:ext uri="{0D108BD9-81ED-4DB2-BD59-A6C34878D82A}">
                    <a16:rowId xmlns:a16="http://schemas.microsoft.com/office/drawing/2014/main" val="1142692349"/>
                  </a:ext>
                </a:extLst>
              </a:tr>
              <a:tr h="190500">
                <a:tc>
                  <a:txBody>
                    <a:bodyPr/>
                    <a:lstStyle/>
                    <a:p>
                      <a:pPr algn="l" fontAlgn="b"/>
                      <a:r>
                        <a:rPr lang="en-US" sz="1100" u="none" strike="noStrike" kern="1200">
                          <a:solidFill>
                            <a:schemeClr val="dk1"/>
                          </a:solidFill>
                          <a:effectLst/>
                        </a:rPr>
                        <a:t>Negative</a:t>
                      </a:r>
                      <a:endParaRPr lang="en-US" sz="1100" u="none" strike="noStrike" kern="1200">
                        <a:solidFill>
                          <a:schemeClr val="dk1"/>
                        </a:solidFill>
                        <a:effectLst/>
                        <a:latin typeface="+mn-lt"/>
                        <a:ea typeface="+mn-ea"/>
                        <a:cs typeface="+mn-cs"/>
                      </a:endParaRPr>
                    </a:p>
                  </a:txBody>
                  <a:tcPr marL="9525" marR="9525" marT="9525" marB="0" anchor="b"/>
                </a:tc>
                <a:tc>
                  <a:txBody>
                    <a:bodyPr/>
                    <a:lstStyle/>
                    <a:p>
                      <a:pPr algn="ctr" fontAlgn="b"/>
                      <a:r>
                        <a:rPr lang="en-US" sz="1100" u="none" strike="noStrike" kern="1200">
                          <a:solidFill>
                            <a:schemeClr val="dk1"/>
                          </a:solidFill>
                          <a:effectLst/>
                        </a:rPr>
                        <a:t>13%</a:t>
                      </a:r>
                      <a:endParaRPr lang="en-US" sz="1100" u="none" strike="noStrike" kern="1200">
                        <a:solidFill>
                          <a:schemeClr val="dk1"/>
                        </a:solidFill>
                        <a:effectLst/>
                        <a:latin typeface="+mn-lt"/>
                        <a:ea typeface="+mn-ea"/>
                        <a:cs typeface="+mn-cs"/>
                      </a:endParaRPr>
                    </a:p>
                  </a:txBody>
                  <a:tcPr marL="9525" marR="9525" marT="9525" marB="0" anchor="b"/>
                </a:tc>
                <a:tc>
                  <a:txBody>
                    <a:bodyPr/>
                    <a:lstStyle/>
                    <a:p>
                      <a:pPr algn="ctr" fontAlgn="b"/>
                      <a:r>
                        <a:rPr lang="en-US" sz="1100" u="none" strike="noStrike" kern="1200" dirty="0">
                          <a:solidFill>
                            <a:schemeClr val="dk1"/>
                          </a:solidFill>
                          <a:effectLst/>
                        </a:rPr>
                        <a:t>43%</a:t>
                      </a:r>
                      <a:endParaRPr lang="en-US" sz="1100" u="none" strike="noStrike" kern="1200" dirty="0">
                        <a:solidFill>
                          <a:schemeClr val="dk1"/>
                        </a:solidFill>
                        <a:effectLst/>
                        <a:latin typeface="+mn-lt"/>
                        <a:ea typeface="+mn-ea"/>
                        <a:cs typeface="+mn-cs"/>
                      </a:endParaRPr>
                    </a:p>
                  </a:txBody>
                  <a:tcPr marL="9525" marR="9525" marT="9525" marB="0" anchor="b"/>
                </a:tc>
                <a:tc>
                  <a:txBody>
                    <a:bodyPr/>
                    <a:lstStyle/>
                    <a:p>
                      <a:pPr algn="ctr" fontAlgn="b"/>
                      <a:r>
                        <a:rPr lang="en-US" sz="1100" u="none" strike="noStrike" kern="1200" dirty="0">
                          <a:solidFill>
                            <a:schemeClr val="dk1"/>
                          </a:solidFill>
                          <a:effectLst/>
                        </a:rPr>
                        <a:t>20%</a:t>
                      </a:r>
                      <a:endParaRPr lang="en-US" sz="1100" u="none" strike="noStrike" kern="1200" dirty="0">
                        <a:solidFill>
                          <a:schemeClr val="dk1"/>
                        </a:solidFill>
                        <a:effectLst/>
                        <a:latin typeface="+mn-lt"/>
                        <a:ea typeface="+mn-ea"/>
                        <a:cs typeface="+mn-cs"/>
                      </a:endParaRPr>
                    </a:p>
                  </a:txBody>
                  <a:tcPr marL="9525" marR="9525" marT="9525" marB="0" anchor="b">
                    <a:solidFill>
                      <a:srgbClr val="B6DF89"/>
                    </a:solidFill>
                  </a:tcPr>
                </a:tc>
                <a:tc>
                  <a:txBody>
                    <a:bodyPr/>
                    <a:lstStyle/>
                    <a:p>
                      <a:pPr algn="ctr" fontAlgn="b"/>
                      <a:r>
                        <a:rPr lang="en-US" sz="1100" u="none" strike="noStrike" kern="1200" dirty="0">
                          <a:solidFill>
                            <a:schemeClr val="dk1"/>
                          </a:solidFill>
                          <a:effectLst/>
                        </a:rPr>
                        <a:t>24%</a:t>
                      </a:r>
                      <a:endParaRPr lang="en-US" sz="1100" u="none" strike="noStrike" kern="1200" dirty="0">
                        <a:solidFill>
                          <a:schemeClr val="dk1"/>
                        </a:solidFill>
                        <a:effectLst/>
                        <a:latin typeface="+mn-lt"/>
                        <a:ea typeface="+mn-ea"/>
                        <a:cs typeface="+mn-cs"/>
                      </a:endParaRPr>
                    </a:p>
                  </a:txBody>
                  <a:tcPr marL="9525" marR="9525" marT="9525" marB="0" anchor="b"/>
                </a:tc>
                <a:tc>
                  <a:txBody>
                    <a:bodyPr/>
                    <a:lstStyle/>
                    <a:p>
                      <a:pPr algn="ctr" fontAlgn="b"/>
                      <a:r>
                        <a:rPr lang="en-US" sz="1100" u="none" strike="noStrike" kern="1200" dirty="0">
                          <a:solidFill>
                            <a:schemeClr val="dk1"/>
                          </a:solidFill>
                          <a:effectLst/>
                        </a:rPr>
                        <a:t>41%</a:t>
                      </a:r>
                      <a:endParaRPr lang="en-US" sz="1100" u="none" strike="noStrike" kern="1200" dirty="0">
                        <a:solidFill>
                          <a:schemeClr val="dk1"/>
                        </a:solidFill>
                        <a:effectLst/>
                        <a:latin typeface="+mn-lt"/>
                        <a:ea typeface="+mn-ea"/>
                        <a:cs typeface="+mn-cs"/>
                      </a:endParaRPr>
                    </a:p>
                  </a:txBody>
                  <a:tcPr marL="9525" marR="9525" marT="9525" marB="0" anchor="b"/>
                </a:tc>
                <a:extLst>
                  <a:ext uri="{0D108BD9-81ED-4DB2-BD59-A6C34878D82A}">
                    <a16:rowId xmlns:a16="http://schemas.microsoft.com/office/drawing/2014/main" val="2724501929"/>
                  </a:ext>
                </a:extLst>
              </a:tr>
              <a:tr h="190500">
                <a:tc>
                  <a:txBody>
                    <a:bodyPr/>
                    <a:lstStyle/>
                    <a:p>
                      <a:pPr algn="l" fontAlgn="b"/>
                      <a:r>
                        <a:rPr lang="en-US" sz="1100" u="none" strike="noStrike" kern="1200">
                          <a:solidFill>
                            <a:schemeClr val="dk1"/>
                          </a:solidFill>
                          <a:effectLst/>
                        </a:rPr>
                        <a:t>Positive</a:t>
                      </a:r>
                      <a:endParaRPr lang="en-US" sz="1100" u="none" strike="noStrike" kern="1200">
                        <a:solidFill>
                          <a:schemeClr val="dk1"/>
                        </a:solidFill>
                        <a:effectLst/>
                        <a:latin typeface="+mn-lt"/>
                        <a:ea typeface="+mn-ea"/>
                        <a:cs typeface="+mn-cs"/>
                      </a:endParaRPr>
                    </a:p>
                  </a:txBody>
                  <a:tcPr marL="9525" marR="9525" marT="9525" marB="0" anchor="b"/>
                </a:tc>
                <a:tc>
                  <a:txBody>
                    <a:bodyPr/>
                    <a:lstStyle/>
                    <a:p>
                      <a:pPr algn="ctr" fontAlgn="b"/>
                      <a:r>
                        <a:rPr lang="en-US" sz="1100" u="none" strike="noStrike" kern="1200" dirty="0">
                          <a:solidFill>
                            <a:schemeClr val="dk1"/>
                          </a:solidFill>
                          <a:effectLst/>
                        </a:rPr>
                        <a:t>34%</a:t>
                      </a:r>
                      <a:endParaRPr lang="en-US" sz="1100" u="none" strike="noStrike" kern="1200" dirty="0">
                        <a:solidFill>
                          <a:schemeClr val="dk1"/>
                        </a:solidFill>
                        <a:effectLst/>
                        <a:latin typeface="+mn-lt"/>
                        <a:ea typeface="+mn-ea"/>
                        <a:cs typeface="+mn-cs"/>
                      </a:endParaRPr>
                    </a:p>
                  </a:txBody>
                  <a:tcPr marL="9525" marR="9525" marT="9525" marB="0" anchor="b"/>
                </a:tc>
                <a:tc>
                  <a:txBody>
                    <a:bodyPr/>
                    <a:lstStyle/>
                    <a:p>
                      <a:pPr algn="ctr" fontAlgn="b"/>
                      <a:r>
                        <a:rPr lang="en-US" sz="1100" u="none" strike="noStrike" kern="1200" dirty="0">
                          <a:solidFill>
                            <a:schemeClr val="dk1"/>
                          </a:solidFill>
                          <a:effectLst/>
                        </a:rPr>
                        <a:t>7%</a:t>
                      </a:r>
                      <a:endParaRPr lang="en-US" sz="1100" u="none" strike="noStrike" kern="1200" dirty="0">
                        <a:solidFill>
                          <a:schemeClr val="dk1"/>
                        </a:solidFill>
                        <a:effectLst/>
                        <a:latin typeface="+mn-lt"/>
                        <a:ea typeface="+mn-ea"/>
                        <a:cs typeface="+mn-cs"/>
                      </a:endParaRPr>
                    </a:p>
                  </a:txBody>
                  <a:tcPr marL="9525" marR="9525" marT="9525" marB="0" anchor="b"/>
                </a:tc>
                <a:tc>
                  <a:txBody>
                    <a:bodyPr/>
                    <a:lstStyle/>
                    <a:p>
                      <a:pPr algn="ctr" fontAlgn="b"/>
                      <a:r>
                        <a:rPr lang="en-US" sz="1100" u="none" strike="noStrike" kern="1200">
                          <a:solidFill>
                            <a:schemeClr val="dk1"/>
                          </a:solidFill>
                          <a:effectLst/>
                        </a:rPr>
                        <a:t>2%</a:t>
                      </a:r>
                      <a:endParaRPr lang="en-US" sz="1100" u="none" strike="noStrike" kern="1200">
                        <a:solidFill>
                          <a:schemeClr val="dk1"/>
                        </a:solidFill>
                        <a:effectLst/>
                        <a:latin typeface="+mn-lt"/>
                        <a:ea typeface="+mn-ea"/>
                        <a:cs typeface="+mn-cs"/>
                      </a:endParaRPr>
                    </a:p>
                  </a:txBody>
                  <a:tcPr marL="9525" marR="9525" marT="9525" marB="0" anchor="b"/>
                </a:tc>
                <a:tc>
                  <a:txBody>
                    <a:bodyPr/>
                    <a:lstStyle/>
                    <a:p>
                      <a:pPr algn="ctr" fontAlgn="b"/>
                      <a:r>
                        <a:rPr lang="en-US" sz="1100" u="none" strike="noStrike" kern="1200" dirty="0">
                          <a:solidFill>
                            <a:schemeClr val="dk1"/>
                          </a:solidFill>
                          <a:effectLst/>
                        </a:rPr>
                        <a:t>57%</a:t>
                      </a:r>
                      <a:endParaRPr lang="en-US" sz="1100" u="none" strike="noStrike" kern="1200" dirty="0">
                        <a:solidFill>
                          <a:schemeClr val="dk1"/>
                        </a:solidFill>
                        <a:effectLst/>
                        <a:latin typeface="+mn-lt"/>
                        <a:ea typeface="+mn-ea"/>
                        <a:cs typeface="+mn-cs"/>
                      </a:endParaRPr>
                    </a:p>
                  </a:txBody>
                  <a:tcPr marL="9525" marR="9525" marT="9525" marB="0" anchor="b">
                    <a:solidFill>
                      <a:srgbClr val="B6DF89"/>
                    </a:solidFill>
                  </a:tcPr>
                </a:tc>
                <a:tc>
                  <a:txBody>
                    <a:bodyPr/>
                    <a:lstStyle/>
                    <a:p>
                      <a:pPr algn="ctr" fontAlgn="b"/>
                      <a:r>
                        <a:rPr lang="en-US" sz="1100" u="none" strike="noStrike" kern="1200" dirty="0">
                          <a:solidFill>
                            <a:schemeClr val="dk1"/>
                          </a:solidFill>
                          <a:effectLst/>
                        </a:rPr>
                        <a:t>59%</a:t>
                      </a:r>
                      <a:endParaRPr lang="en-US" sz="1100" u="none" strike="noStrike" kern="1200" dirty="0">
                        <a:solidFill>
                          <a:schemeClr val="dk1"/>
                        </a:solidFill>
                        <a:effectLst/>
                        <a:latin typeface="+mn-lt"/>
                        <a:ea typeface="+mn-ea"/>
                        <a:cs typeface="+mn-cs"/>
                      </a:endParaRPr>
                    </a:p>
                  </a:txBody>
                  <a:tcPr marL="9525" marR="9525" marT="9525" marB="0" anchor="b"/>
                </a:tc>
                <a:extLst>
                  <a:ext uri="{0D108BD9-81ED-4DB2-BD59-A6C34878D82A}">
                    <a16:rowId xmlns:a16="http://schemas.microsoft.com/office/drawing/2014/main" val="1831234798"/>
                  </a:ext>
                </a:extLst>
              </a:tr>
              <a:tr h="190500">
                <a:tc>
                  <a:txBody>
                    <a:bodyPr/>
                    <a:lstStyle/>
                    <a:p>
                      <a:pPr algn="l" fontAlgn="b"/>
                      <a:r>
                        <a:rPr lang="en-US" sz="1100" u="none" strike="noStrike" kern="1200">
                          <a:solidFill>
                            <a:schemeClr val="dk1"/>
                          </a:solidFill>
                          <a:effectLst/>
                        </a:rPr>
                        <a:t>Total</a:t>
                      </a:r>
                      <a:endParaRPr lang="en-US" sz="1100" u="none" strike="noStrike" kern="1200">
                        <a:solidFill>
                          <a:schemeClr val="dk1"/>
                        </a:solidFill>
                        <a:effectLst/>
                        <a:latin typeface="+mn-lt"/>
                        <a:ea typeface="+mn-ea"/>
                        <a:cs typeface="+mn-cs"/>
                      </a:endParaRPr>
                    </a:p>
                  </a:txBody>
                  <a:tcPr marL="9525" marR="9525" marT="9525" marB="0" anchor="b"/>
                </a:tc>
                <a:tc>
                  <a:txBody>
                    <a:bodyPr/>
                    <a:lstStyle/>
                    <a:p>
                      <a:pPr algn="ctr" fontAlgn="b"/>
                      <a:r>
                        <a:rPr lang="en-US" sz="1100" u="none" strike="noStrike" kern="1200">
                          <a:solidFill>
                            <a:schemeClr val="dk1"/>
                          </a:solidFill>
                          <a:effectLst/>
                        </a:rPr>
                        <a:t>25%</a:t>
                      </a:r>
                      <a:endParaRPr lang="en-US" sz="1100" u="none" strike="noStrike" kern="1200">
                        <a:solidFill>
                          <a:schemeClr val="dk1"/>
                        </a:solidFill>
                        <a:effectLst/>
                        <a:latin typeface="+mn-lt"/>
                        <a:ea typeface="+mn-ea"/>
                        <a:cs typeface="+mn-cs"/>
                      </a:endParaRPr>
                    </a:p>
                  </a:txBody>
                  <a:tcPr marL="9525" marR="9525" marT="9525" marB="0" anchor="b"/>
                </a:tc>
                <a:tc>
                  <a:txBody>
                    <a:bodyPr/>
                    <a:lstStyle/>
                    <a:p>
                      <a:pPr algn="ctr" fontAlgn="b"/>
                      <a:r>
                        <a:rPr lang="en-US" sz="1100" u="none" strike="noStrike" kern="1200">
                          <a:solidFill>
                            <a:schemeClr val="dk1"/>
                          </a:solidFill>
                          <a:effectLst/>
                        </a:rPr>
                        <a:t>22%</a:t>
                      </a:r>
                      <a:endParaRPr lang="en-US" sz="1100" u="none" strike="noStrike" kern="1200">
                        <a:solidFill>
                          <a:schemeClr val="dk1"/>
                        </a:solidFill>
                        <a:effectLst/>
                        <a:latin typeface="+mn-lt"/>
                        <a:ea typeface="+mn-ea"/>
                        <a:cs typeface="+mn-cs"/>
                      </a:endParaRPr>
                    </a:p>
                  </a:txBody>
                  <a:tcPr marL="9525" marR="9525" marT="9525" marB="0" anchor="b"/>
                </a:tc>
                <a:tc>
                  <a:txBody>
                    <a:bodyPr/>
                    <a:lstStyle/>
                    <a:p>
                      <a:pPr algn="ctr" fontAlgn="b"/>
                      <a:r>
                        <a:rPr lang="en-US" sz="1100" u="none" strike="noStrike" kern="1200" dirty="0">
                          <a:solidFill>
                            <a:schemeClr val="dk1"/>
                          </a:solidFill>
                          <a:effectLst/>
                        </a:rPr>
                        <a:t>9%</a:t>
                      </a:r>
                      <a:endParaRPr lang="en-US" sz="1100" u="none" strike="noStrike" kern="1200" dirty="0">
                        <a:solidFill>
                          <a:schemeClr val="dk1"/>
                        </a:solidFill>
                        <a:effectLst/>
                        <a:latin typeface="+mn-lt"/>
                        <a:ea typeface="+mn-ea"/>
                        <a:cs typeface="+mn-cs"/>
                      </a:endParaRPr>
                    </a:p>
                  </a:txBody>
                  <a:tcPr marL="9525" marR="9525" marT="9525" marB="0" anchor="b"/>
                </a:tc>
                <a:tc>
                  <a:txBody>
                    <a:bodyPr/>
                    <a:lstStyle/>
                    <a:p>
                      <a:pPr algn="ctr" fontAlgn="b"/>
                      <a:r>
                        <a:rPr lang="en-US" sz="1100" u="none" strike="noStrike" kern="1200" dirty="0">
                          <a:solidFill>
                            <a:schemeClr val="dk1"/>
                          </a:solidFill>
                          <a:effectLst/>
                        </a:rPr>
                        <a:t>44%</a:t>
                      </a:r>
                      <a:endParaRPr lang="en-US" sz="1100" u="none" strike="noStrike" kern="1200" dirty="0">
                        <a:solidFill>
                          <a:schemeClr val="dk1"/>
                        </a:solidFill>
                        <a:effectLst/>
                        <a:latin typeface="+mn-lt"/>
                        <a:ea typeface="+mn-ea"/>
                        <a:cs typeface="+mn-cs"/>
                      </a:endParaRPr>
                    </a:p>
                  </a:txBody>
                  <a:tcPr marL="9525" marR="9525" marT="9525" marB="0" anchor="b"/>
                </a:tc>
                <a:tc>
                  <a:txBody>
                    <a:bodyPr/>
                    <a:lstStyle/>
                    <a:p>
                      <a:pPr algn="ctr" fontAlgn="b"/>
                      <a:endParaRPr lang="en-US" sz="1100" u="none" strike="noStrike" kern="1200" dirty="0">
                        <a:solidFill>
                          <a:schemeClr val="dk1"/>
                        </a:solidFill>
                        <a:effectLst/>
                        <a:latin typeface="+mn-lt"/>
                        <a:ea typeface="+mn-ea"/>
                        <a:cs typeface="+mn-cs"/>
                      </a:endParaRPr>
                    </a:p>
                  </a:txBody>
                  <a:tcPr marL="9525" marR="9525" marT="9525" marB="0" anchor="b"/>
                </a:tc>
                <a:extLst>
                  <a:ext uri="{0D108BD9-81ED-4DB2-BD59-A6C34878D82A}">
                    <a16:rowId xmlns:a16="http://schemas.microsoft.com/office/drawing/2014/main" val="3215396188"/>
                  </a:ext>
                </a:extLst>
              </a:tr>
            </a:tbl>
          </a:graphicData>
        </a:graphic>
      </p:graphicFrame>
      <p:sp>
        <p:nvSpPr>
          <p:cNvPr id="11" name="TextBox 10">
            <a:extLst>
              <a:ext uri="{FF2B5EF4-FFF2-40B4-BE49-F238E27FC236}">
                <a16:creationId xmlns:a16="http://schemas.microsoft.com/office/drawing/2014/main" id="{B369C4EA-D664-42B9-9C79-EBDA054D250A}"/>
              </a:ext>
            </a:extLst>
          </p:cNvPr>
          <p:cNvSpPr txBox="1"/>
          <p:nvPr/>
        </p:nvSpPr>
        <p:spPr>
          <a:xfrm>
            <a:off x="5675870" y="4128074"/>
            <a:ext cx="6150462" cy="2246769"/>
          </a:xfrm>
          <a:prstGeom prst="rect">
            <a:avLst/>
          </a:prstGeom>
          <a:noFill/>
        </p:spPr>
        <p:txBody>
          <a:bodyPr wrap="square" rtlCol="0">
            <a:spAutoFit/>
          </a:bodyPr>
          <a:lstStyle/>
          <a:p>
            <a:r>
              <a:rPr lang="en-US" sz="1400" dirty="0"/>
              <a:t>The second table  shows that if there is any overlap between  the sentiments and no sentiment. </a:t>
            </a:r>
          </a:p>
          <a:p>
            <a:endParaRPr lang="en-US" sz="1400" dirty="0"/>
          </a:p>
          <a:p>
            <a:r>
              <a:rPr lang="en-US" sz="1400" dirty="0"/>
              <a:t>Of the 59 % positive sentiment , NRC Was able to find only Positive sentiment of 57 % and 34 % of the records where not having any positive or negative sentiments.</a:t>
            </a:r>
          </a:p>
          <a:p>
            <a:endParaRPr lang="en-US" sz="1400" dirty="0"/>
          </a:p>
          <a:p>
            <a:r>
              <a:rPr lang="en-US" sz="1400" dirty="0"/>
              <a:t>On the other hand 41 % of negative 43 % of the respondent reviews has both positive and negatively coded. </a:t>
            </a:r>
          </a:p>
          <a:p>
            <a:r>
              <a:rPr lang="en-US" sz="1400" dirty="0"/>
              <a:t>NRC Sentiment is able to predict better to our self evaluate sentiment. </a:t>
            </a:r>
          </a:p>
        </p:txBody>
      </p:sp>
      <p:graphicFrame>
        <p:nvGraphicFramePr>
          <p:cNvPr id="12" name="Table 11">
            <a:extLst>
              <a:ext uri="{FF2B5EF4-FFF2-40B4-BE49-F238E27FC236}">
                <a16:creationId xmlns:a16="http://schemas.microsoft.com/office/drawing/2014/main" id="{EDF79E67-FA8F-4285-9F48-3A18E2F9E2B7}"/>
              </a:ext>
            </a:extLst>
          </p:cNvPr>
          <p:cNvGraphicFramePr>
            <a:graphicFrameLocks noGrp="1"/>
          </p:cNvGraphicFramePr>
          <p:nvPr>
            <p:extLst>
              <p:ext uri="{D42A27DB-BD31-4B8C-83A1-F6EECF244321}">
                <p14:modId xmlns:p14="http://schemas.microsoft.com/office/powerpoint/2010/main" val="3188974735"/>
              </p:ext>
            </p:extLst>
          </p:nvPr>
        </p:nvGraphicFramePr>
        <p:xfrm>
          <a:off x="835625" y="1371933"/>
          <a:ext cx="3316243" cy="939165"/>
        </p:xfrm>
        <a:graphic>
          <a:graphicData uri="http://schemas.openxmlformats.org/drawingml/2006/table">
            <a:tbl>
              <a:tblPr>
                <a:tableStyleId>{BC89EF96-8CEA-46FF-86C4-4CE0E7609802}</a:tableStyleId>
              </a:tblPr>
              <a:tblGrid>
                <a:gridCol w="1487445">
                  <a:extLst>
                    <a:ext uri="{9D8B030D-6E8A-4147-A177-3AD203B41FA5}">
                      <a16:colId xmlns:a16="http://schemas.microsoft.com/office/drawing/2014/main" val="3667241058"/>
                    </a:ext>
                  </a:extLst>
                </a:gridCol>
                <a:gridCol w="673462">
                  <a:extLst>
                    <a:ext uri="{9D8B030D-6E8A-4147-A177-3AD203B41FA5}">
                      <a16:colId xmlns:a16="http://schemas.microsoft.com/office/drawing/2014/main" val="1333144243"/>
                    </a:ext>
                  </a:extLst>
                </a:gridCol>
                <a:gridCol w="577668">
                  <a:extLst>
                    <a:ext uri="{9D8B030D-6E8A-4147-A177-3AD203B41FA5}">
                      <a16:colId xmlns:a16="http://schemas.microsoft.com/office/drawing/2014/main" val="4045354177"/>
                    </a:ext>
                  </a:extLst>
                </a:gridCol>
                <a:gridCol w="577668">
                  <a:extLst>
                    <a:ext uri="{9D8B030D-6E8A-4147-A177-3AD203B41FA5}">
                      <a16:colId xmlns:a16="http://schemas.microsoft.com/office/drawing/2014/main" val="1672996292"/>
                    </a:ext>
                  </a:extLst>
                </a:gridCol>
              </a:tblGrid>
              <a:tr h="171450">
                <a:tc>
                  <a:txBody>
                    <a:bodyPr/>
                    <a:lstStyle/>
                    <a:p>
                      <a:pPr algn="l" fontAlgn="b"/>
                      <a:r>
                        <a:rPr lang="en-US" sz="1100" u="none" strike="noStrike">
                          <a:effectLst/>
                        </a:rPr>
                        <a:t>Sentiment</a:t>
                      </a:r>
                      <a:endParaRPr lang="en-US" sz="1100" b="0" i="0" u="none" strike="noStrike">
                        <a:solidFill>
                          <a:srgbClr val="000000"/>
                        </a:solidFill>
                        <a:effectLst/>
                        <a:latin typeface="Calibri" panose="020F0502020204030204" pitchFamily="34" charset="0"/>
                      </a:endParaRPr>
                    </a:p>
                  </a:txBody>
                  <a:tcPr marL="9525" marR="9525" marT="9525" marB="0" anchor="b"/>
                </a:tc>
                <a:tc gridSpan="3">
                  <a:txBody>
                    <a:bodyPr/>
                    <a:lstStyle/>
                    <a:p>
                      <a:pPr algn="ctr" fontAlgn="b"/>
                      <a:r>
                        <a:rPr lang="en-US" sz="1100" u="none" strike="noStrike">
                          <a:effectLst/>
                        </a:rPr>
                        <a:t>NRC Sentiment</a:t>
                      </a:r>
                      <a:endParaRPr lang="en-US" sz="1100" b="0"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85139530"/>
                  </a:ext>
                </a:extLst>
              </a:tr>
              <a:tr h="190500">
                <a:tc>
                  <a:txBody>
                    <a:bodyPr/>
                    <a:lstStyle/>
                    <a:p>
                      <a:pPr algn="l" fontAlgn="b"/>
                      <a:r>
                        <a:rPr lang="en-US" sz="1100" u="none" strike="noStrike">
                          <a:effectLst/>
                        </a:rPr>
                        <a:t>Self Evaluate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positive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negative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Total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94996480"/>
                  </a:ext>
                </a:extLst>
              </a:tr>
              <a:tr h="190500">
                <a:tc>
                  <a:txBody>
                    <a:bodyPr/>
                    <a:lstStyle/>
                    <a:p>
                      <a:pPr algn="l" fontAlgn="b"/>
                      <a:r>
                        <a:rPr lang="en-US" sz="1100" u="none" strike="noStrike">
                          <a:effectLst/>
                        </a:rPr>
                        <a:t>Negative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771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721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1149</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08025979"/>
                  </a:ext>
                </a:extLst>
              </a:tr>
              <a:tr h="190500">
                <a:tc>
                  <a:txBody>
                    <a:bodyPr/>
                    <a:lstStyle/>
                    <a:p>
                      <a:pPr algn="l" fontAlgn="b"/>
                      <a:r>
                        <a:rPr lang="en-US" sz="1100" u="none" strike="noStrike" dirty="0">
                          <a:effectLst/>
                        </a:rPr>
                        <a:t>Positive</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1055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146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1633</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84902521"/>
                  </a:ext>
                </a:extLst>
              </a:tr>
              <a:tr h="190500">
                <a:tc>
                  <a:txBody>
                    <a:bodyPr/>
                    <a:lstStyle/>
                    <a:p>
                      <a:pPr algn="l" fontAlgn="b"/>
                      <a:r>
                        <a:rPr lang="en-US" sz="1100" u="none" strike="noStrike">
                          <a:effectLst/>
                        </a:rPr>
                        <a:t>Total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1826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867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2782</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28861652"/>
                  </a:ext>
                </a:extLst>
              </a:tr>
            </a:tbl>
          </a:graphicData>
        </a:graphic>
      </p:graphicFrame>
      <p:graphicFrame>
        <p:nvGraphicFramePr>
          <p:cNvPr id="13" name="Table 12">
            <a:extLst>
              <a:ext uri="{FF2B5EF4-FFF2-40B4-BE49-F238E27FC236}">
                <a16:creationId xmlns:a16="http://schemas.microsoft.com/office/drawing/2014/main" id="{766BD9A1-F5CE-4EBA-9615-B56BBA693E22}"/>
              </a:ext>
            </a:extLst>
          </p:cNvPr>
          <p:cNvGraphicFramePr>
            <a:graphicFrameLocks noGrp="1"/>
          </p:cNvGraphicFramePr>
          <p:nvPr>
            <p:extLst>
              <p:ext uri="{D42A27DB-BD31-4B8C-83A1-F6EECF244321}">
                <p14:modId xmlns:p14="http://schemas.microsoft.com/office/powerpoint/2010/main" val="2391819155"/>
              </p:ext>
            </p:extLst>
          </p:nvPr>
        </p:nvGraphicFramePr>
        <p:xfrm>
          <a:off x="317993" y="4103990"/>
          <a:ext cx="5252537" cy="885825"/>
        </p:xfrm>
        <a:graphic>
          <a:graphicData uri="http://schemas.openxmlformats.org/drawingml/2006/table">
            <a:tbl>
              <a:tblPr>
                <a:tableStyleId>{BC89EF96-8CEA-46FF-86C4-4CE0E7609802}</a:tableStyleId>
              </a:tblPr>
              <a:tblGrid>
                <a:gridCol w="1140104">
                  <a:extLst>
                    <a:ext uri="{9D8B030D-6E8A-4147-A177-3AD203B41FA5}">
                      <a16:colId xmlns:a16="http://schemas.microsoft.com/office/drawing/2014/main" val="3015315570"/>
                    </a:ext>
                  </a:extLst>
                </a:gridCol>
                <a:gridCol w="955589">
                  <a:extLst>
                    <a:ext uri="{9D8B030D-6E8A-4147-A177-3AD203B41FA5}">
                      <a16:colId xmlns:a16="http://schemas.microsoft.com/office/drawing/2014/main" val="1349111846"/>
                    </a:ext>
                  </a:extLst>
                </a:gridCol>
                <a:gridCol w="1128584">
                  <a:extLst>
                    <a:ext uri="{9D8B030D-6E8A-4147-A177-3AD203B41FA5}">
                      <a16:colId xmlns:a16="http://schemas.microsoft.com/office/drawing/2014/main" val="968692222"/>
                    </a:ext>
                  </a:extLst>
                </a:gridCol>
                <a:gridCol w="724930">
                  <a:extLst>
                    <a:ext uri="{9D8B030D-6E8A-4147-A177-3AD203B41FA5}">
                      <a16:colId xmlns:a16="http://schemas.microsoft.com/office/drawing/2014/main" val="2553559778"/>
                    </a:ext>
                  </a:extLst>
                </a:gridCol>
                <a:gridCol w="621830">
                  <a:extLst>
                    <a:ext uri="{9D8B030D-6E8A-4147-A177-3AD203B41FA5}">
                      <a16:colId xmlns:a16="http://schemas.microsoft.com/office/drawing/2014/main" val="978205036"/>
                    </a:ext>
                  </a:extLst>
                </a:gridCol>
                <a:gridCol w="681500">
                  <a:extLst>
                    <a:ext uri="{9D8B030D-6E8A-4147-A177-3AD203B41FA5}">
                      <a16:colId xmlns:a16="http://schemas.microsoft.com/office/drawing/2014/main" val="3655047256"/>
                    </a:ext>
                  </a:extLst>
                </a:gridCol>
              </a:tblGrid>
              <a:tr h="190500">
                <a:tc>
                  <a:txBody>
                    <a:bodyPr/>
                    <a:lstStyle/>
                    <a:p>
                      <a:pPr algn="l" fontAlgn="b"/>
                      <a:r>
                        <a:rPr lang="en-US" sz="1100" u="none" strike="noStrike" dirty="0">
                          <a:effectLst/>
                        </a:rPr>
                        <a:t>Row Labels</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b="1" u="none" strike="noStrike" dirty="0">
                          <a:effectLst/>
                        </a:rPr>
                        <a:t>No Positive &amp; Negative</a:t>
                      </a:r>
                      <a:endParaRPr lang="en-US" sz="10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b="1" u="none" strike="noStrike" dirty="0">
                          <a:effectLst/>
                        </a:rPr>
                        <a:t>Both Positive and negative</a:t>
                      </a:r>
                      <a:endParaRPr lang="en-US" sz="10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b="1" u="none" strike="noStrike" dirty="0">
                          <a:effectLst/>
                        </a:rPr>
                        <a:t>Only Negative</a:t>
                      </a:r>
                      <a:endParaRPr lang="en-US" sz="10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b="1" u="none" strike="noStrike" dirty="0">
                          <a:effectLst/>
                        </a:rPr>
                        <a:t>Only Positive</a:t>
                      </a:r>
                      <a:endParaRPr lang="en-US" sz="10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b="1" u="none" strike="noStrike" dirty="0">
                          <a:effectLst/>
                        </a:rPr>
                        <a:t> Total</a:t>
                      </a:r>
                      <a:endParaRPr lang="en-US" sz="10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84651886"/>
                  </a:ext>
                </a:extLst>
              </a:tr>
              <a:tr h="190500">
                <a:tc>
                  <a:txBody>
                    <a:bodyPr/>
                    <a:lstStyle/>
                    <a:p>
                      <a:pPr algn="l" fontAlgn="b"/>
                      <a:r>
                        <a:rPr lang="en-US" sz="1100" u="none" strike="noStrike">
                          <a:effectLst/>
                        </a:rPr>
                        <a:t>Negative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148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491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230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280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1149</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45941794"/>
                  </a:ext>
                </a:extLst>
              </a:tr>
              <a:tr h="190500">
                <a:tc>
                  <a:txBody>
                    <a:bodyPr/>
                    <a:lstStyle/>
                    <a:p>
                      <a:pPr algn="l" fontAlgn="b"/>
                      <a:r>
                        <a:rPr lang="en-US" sz="1100" u="none" strike="noStrike">
                          <a:effectLst/>
                        </a:rPr>
                        <a:t>Positive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550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118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937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1633</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80264379"/>
                  </a:ext>
                </a:extLst>
              </a:tr>
              <a:tr h="190500">
                <a:tc>
                  <a:txBody>
                    <a:bodyPr/>
                    <a:lstStyle/>
                    <a:p>
                      <a:pPr algn="l" fontAlgn="b"/>
                      <a:r>
                        <a:rPr lang="en-US" sz="1100" u="none" strike="noStrike">
                          <a:effectLst/>
                        </a:rPr>
                        <a:t>Grand Total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698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609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258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1217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2782</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90471585"/>
                  </a:ext>
                </a:extLst>
              </a:tr>
            </a:tbl>
          </a:graphicData>
        </a:graphic>
      </p:graphicFrame>
      <p:cxnSp>
        <p:nvCxnSpPr>
          <p:cNvPr id="15" name="Straight Connector 14">
            <a:extLst>
              <a:ext uri="{FF2B5EF4-FFF2-40B4-BE49-F238E27FC236}">
                <a16:creationId xmlns:a16="http://schemas.microsoft.com/office/drawing/2014/main" id="{CBC13ABD-7901-47CC-8C6F-90C1ADC630EB}"/>
              </a:ext>
            </a:extLst>
          </p:cNvPr>
          <p:cNvCxnSpPr/>
          <p:nvPr/>
        </p:nvCxnSpPr>
        <p:spPr>
          <a:xfrm>
            <a:off x="317993" y="3727523"/>
            <a:ext cx="11626872" cy="5117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3240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38F92-0EDF-42B7-B103-B9A43BB0838A}"/>
              </a:ext>
            </a:extLst>
          </p:cNvPr>
          <p:cNvSpPr>
            <a:spLocks noGrp="1"/>
          </p:cNvSpPr>
          <p:nvPr>
            <p:ph type="title"/>
          </p:nvPr>
        </p:nvSpPr>
        <p:spPr/>
        <p:txBody>
          <a:bodyPr>
            <a:normAutofit fontScale="90000"/>
          </a:bodyPr>
          <a:lstStyle/>
          <a:p>
            <a:r>
              <a:rPr lang="en-US" dirty="0"/>
              <a:t>Cross Tab. Self evaluate with Vader Sentiment</a:t>
            </a:r>
          </a:p>
        </p:txBody>
      </p:sp>
      <p:graphicFrame>
        <p:nvGraphicFramePr>
          <p:cNvPr id="6" name="Table 5">
            <a:extLst>
              <a:ext uri="{FF2B5EF4-FFF2-40B4-BE49-F238E27FC236}">
                <a16:creationId xmlns:a16="http://schemas.microsoft.com/office/drawing/2014/main" id="{900522F0-BC95-4F4F-B3AC-5512A9B7BE42}"/>
              </a:ext>
            </a:extLst>
          </p:cNvPr>
          <p:cNvGraphicFramePr>
            <a:graphicFrameLocks noGrp="1"/>
          </p:cNvGraphicFramePr>
          <p:nvPr>
            <p:extLst>
              <p:ext uri="{D42A27DB-BD31-4B8C-83A1-F6EECF244321}">
                <p14:modId xmlns:p14="http://schemas.microsoft.com/office/powerpoint/2010/main" val="4242471178"/>
              </p:ext>
            </p:extLst>
          </p:nvPr>
        </p:nvGraphicFramePr>
        <p:xfrm>
          <a:off x="557084" y="2866506"/>
          <a:ext cx="3528882" cy="940436"/>
        </p:xfrm>
        <a:graphic>
          <a:graphicData uri="http://schemas.openxmlformats.org/drawingml/2006/table">
            <a:tbl>
              <a:tblPr>
                <a:tableStyleId>{8799B23B-EC83-4686-B30A-512413B5E67A}</a:tableStyleId>
              </a:tblPr>
              <a:tblGrid>
                <a:gridCol w="1684758">
                  <a:extLst>
                    <a:ext uri="{9D8B030D-6E8A-4147-A177-3AD203B41FA5}">
                      <a16:colId xmlns:a16="http://schemas.microsoft.com/office/drawing/2014/main" val="4032084714"/>
                    </a:ext>
                  </a:extLst>
                </a:gridCol>
                <a:gridCol w="614708">
                  <a:extLst>
                    <a:ext uri="{9D8B030D-6E8A-4147-A177-3AD203B41FA5}">
                      <a16:colId xmlns:a16="http://schemas.microsoft.com/office/drawing/2014/main" val="3995314220"/>
                    </a:ext>
                  </a:extLst>
                </a:gridCol>
                <a:gridCol w="614708">
                  <a:extLst>
                    <a:ext uri="{9D8B030D-6E8A-4147-A177-3AD203B41FA5}">
                      <a16:colId xmlns:a16="http://schemas.microsoft.com/office/drawing/2014/main" val="3524556400"/>
                    </a:ext>
                  </a:extLst>
                </a:gridCol>
                <a:gridCol w="614708">
                  <a:extLst>
                    <a:ext uri="{9D8B030D-6E8A-4147-A177-3AD203B41FA5}">
                      <a16:colId xmlns:a16="http://schemas.microsoft.com/office/drawing/2014/main" val="1250067185"/>
                    </a:ext>
                  </a:extLst>
                </a:gridCol>
              </a:tblGrid>
              <a:tr h="182486">
                <a:tc>
                  <a:txBody>
                    <a:bodyPr/>
                    <a:lstStyle/>
                    <a:p>
                      <a:pPr algn="l" fontAlgn="b"/>
                      <a:r>
                        <a:rPr lang="en-US" sz="1100" u="none" strike="noStrike">
                          <a:effectLst/>
                        </a:rPr>
                        <a:t>Sentiment</a:t>
                      </a:r>
                      <a:endParaRPr lang="en-US" sz="1100" b="0" i="0" u="none" strike="noStrike">
                        <a:solidFill>
                          <a:srgbClr val="000000"/>
                        </a:solidFill>
                        <a:effectLst/>
                        <a:latin typeface="Calibri" panose="020F0502020204030204" pitchFamily="34" charset="0"/>
                      </a:endParaRPr>
                    </a:p>
                  </a:txBody>
                  <a:tcPr marL="9525" marR="9525" marT="9525" marB="0" anchor="b"/>
                </a:tc>
                <a:tc gridSpan="3">
                  <a:txBody>
                    <a:bodyPr/>
                    <a:lstStyle/>
                    <a:p>
                      <a:pPr algn="ctr" fontAlgn="b"/>
                      <a:r>
                        <a:rPr lang="en-US" sz="1100" b="1" u="none" strike="noStrike" dirty="0">
                          <a:effectLst/>
                        </a:rPr>
                        <a:t>Vader Sentiment</a:t>
                      </a:r>
                      <a:endParaRPr lang="en-US" sz="1100" b="1"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92942451"/>
                  </a:ext>
                </a:extLst>
              </a:tr>
              <a:tr h="210492">
                <a:tc>
                  <a:txBody>
                    <a:bodyPr/>
                    <a:lstStyle/>
                    <a:p>
                      <a:pPr algn="l" fontAlgn="b"/>
                      <a:r>
                        <a:rPr lang="en-US" sz="1100" u="none" strike="noStrike">
                          <a:effectLst/>
                        </a:rPr>
                        <a:t>Self Evaluate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Positive</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Negative</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Total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50005084"/>
                  </a:ext>
                </a:extLst>
              </a:tr>
              <a:tr h="182486">
                <a:tc>
                  <a:txBody>
                    <a:bodyPr/>
                    <a:lstStyle/>
                    <a:p>
                      <a:pPr algn="l" fontAlgn="b"/>
                      <a:r>
                        <a:rPr lang="en-US" sz="1100" u="none" strike="noStrike" dirty="0">
                          <a:effectLst/>
                        </a:rPr>
                        <a:t>Negative</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47%</a:t>
                      </a:r>
                      <a:endParaRPr lang="en-US" sz="1100" b="0" i="0" u="none" strike="noStrike" dirty="0">
                        <a:solidFill>
                          <a:srgbClr val="000000"/>
                        </a:solidFill>
                        <a:effectLst/>
                        <a:latin typeface="Calibri" panose="020F0502020204030204" pitchFamily="34" charset="0"/>
                      </a:endParaRPr>
                    </a:p>
                  </a:txBody>
                  <a:tcPr marL="9525" marR="9525" marT="9525" marB="0" anchor="b">
                    <a:solidFill>
                      <a:srgbClr val="B6DF89"/>
                    </a:solidFill>
                  </a:tcPr>
                </a:tc>
                <a:tc>
                  <a:txBody>
                    <a:bodyPr/>
                    <a:lstStyle/>
                    <a:p>
                      <a:pPr algn="ctr" fontAlgn="b"/>
                      <a:r>
                        <a:rPr lang="en-US" sz="1100" u="none" strike="noStrike" dirty="0">
                          <a:effectLst/>
                        </a:rPr>
                        <a:t>41%</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5675208"/>
                  </a:ext>
                </a:extLst>
              </a:tr>
              <a:tr h="182486">
                <a:tc>
                  <a:txBody>
                    <a:bodyPr/>
                    <a:lstStyle/>
                    <a:p>
                      <a:pPr algn="l" fontAlgn="b"/>
                      <a:r>
                        <a:rPr lang="en-US" sz="1100" u="none" strike="noStrike">
                          <a:effectLst/>
                        </a:rPr>
                        <a:t>Positive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99%</a:t>
                      </a:r>
                      <a:endParaRPr lang="en-US" sz="1100" b="0" i="0" u="none" strike="noStrike" dirty="0">
                        <a:solidFill>
                          <a:srgbClr val="000000"/>
                        </a:solidFill>
                        <a:effectLst/>
                        <a:latin typeface="Calibri" panose="020F0502020204030204" pitchFamily="34" charset="0"/>
                      </a:endParaRPr>
                    </a:p>
                  </a:txBody>
                  <a:tcPr marL="9525" marR="9525" marT="9525" marB="0" anchor="b">
                    <a:solidFill>
                      <a:srgbClr val="B6DF89"/>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59%</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24591630"/>
                  </a:ext>
                </a:extLst>
              </a:tr>
              <a:tr h="182486">
                <a:tc>
                  <a:txBody>
                    <a:bodyPr/>
                    <a:lstStyle/>
                    <a:p>
                      <a:pPr algn="l" fontAlgn="b"/>
                      <a:r>
                        <a:rPr lang="en-US" sz="1100" u="none" strike="noStrike">
                          <a:effectLst/>
                        </a:rPr>
                        <a:t>Grand Total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80%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70572575"/>
                  </a:ext>
                </a:extLst>
              </a:tr>
            </a:tbl>
          </a:graphicData>
        </a:graphic>
      </p:graphicFrame>
      <p:sp>
        <p:nvSpPr>
          <p:cNvPr id="7" name="TextBox 6">
            <a:extLst>
              <a:ext uri="{FF2B5EF4-FFF2-40B4-BE49-F238E27FC236}">
                <a16:creationId xmlns:a16="http://schemas.microsoft.com/office/drawing/2014/main" id="{1E0D9401-C405-417C-839B-50663E93670A}"/>
              </a:ext>
            </a:extLst>
          </p:cNvPr>
          <p:cNvSpPr txBox="1"/>
          <p:nvPr/>
        </p:nvSpPr>
        <p:spPr>
          <a:xfrm>
            <a:off x="4481384" y="1049867"/>
            <a:ext cx="7287283" cy="2893100"/>
          </a:xfrm>
          <a:prstGeom prst="rect">
            <a:avLst/>
          </a:prstGeom>
          <a:noFill/>
        </p:spPr>
        <p:txBody>
          <a:bodyPr wrap="square" rtlCol="0">
            <a:spAutoFit/>
          </a:bodyPr>
          <a:lstStyle/>
          <a:p>
            <a:r>
              <a:rPr lang="en-US" sz="1400" dirty="0"/>
              <a:t>As  in the Vader Sentiment , From the compounding scores (Neg, Neu , Pos) , we have rated &gt; 0 as positive and &lt;0 as negative .</a:t>
            </a:r>
          </a:p>
          <a:p>
            <a:endParaRPr lang="en-US" sz="1400" dirty="0"/>
          </a:p>
          <a:p>
            <a:r>
              <a:rPr lang="en-US" sz="1400" b="1" dirty="0"/>
              <a:t>Negative</a:t>
            </a:r>
            <a:r>
              <a:rPr lang="en-US" sz="1400" dirty="0"/>
              <a:t> Self evaluate was 41 % , and the Vader S was able to find around 47% only  Negative reviews and 53 % marked as positive.</a:t>
            </a:r>
          </a:p>
          <a:p>
            <a:endParaRPr lang="en-US" sz="1400" dirty="0"/>
          </a:p>
          <a:p>
            <a:r>
              <a:rPr lang="en-US" sz="1400" dirty="0"/>
              <a:t>Vader S is able to identify  47 % Negative scores, </a:t>
            </a:r>
          </a:p>
          <a:p>
            <a:r>
              <a:rPr lang="en-US" sz="1400" dirty="0"/>
              <a:t> </a:t>
            </a:r>
          </a:p>
          <a:p>
            <a:r>
              <a:rPr lang="en-US" sz="1400" b="1" dirty="0"/>
              <a:t>Positive</a:t>
            </a:r>
            <a:r>
              <a:rPr lang="en-US" sz="1400" dirty="0"/>
              <a:t> Self evaluate was 59 % , and the Vader S  was able to find Better  more accurately Positive reviews with 99 % accuracy. Among the 59 % positive NRC was able to find 1 % negative sentiment . </a:t>
            </a:r>
          </a:p>
          <a:p>
            <a:endParaRPr lang="en-US" sz="1400" dirty="0"/>
          </a:p>
          <a:p>
            <a:r>
              <a:rPr lang="en-US" sz="1400" dirty="0"/>
              <a:t> </a:t>
            </a:r>
          </a:p>
        </p:txBody>
      </p:sp>
      <p:graphicFrame>
        <p:nvGraphicFramePr>
          <p:cNvPr id="3" name="Table 2">
            <a:extLst>
              <a:ext uri="{FF2B5EF4-FFF2-40B4-BE49-F238E27FC236}">
                <a16:creationId xmlns:a16="http://schemas.microsoft.com/office/drawing/2014/main" id="{0AC3AF82-CC62-4EF5-B547-C274D2F4126C}"/>
              </a:ext>
            </a:extLst>
          </p:cNvPr>
          <p:cNvGraphicFramePr>
            <a:graphicFrameLocks noGrp="1"/>
          </p:cNvGraphicFramePr>
          <p:nvPr>
            <p:extLst>
              <p:ext uri="{D42A27DB-BD31-4B8C-83A1-F6EECF244321}">
                <p14:modId xmlns:p14="http://schemas.microsoft.com/office/powerpoint/2010/main" val="3464688275"/>
              </p:ext>
            </p:extLst>
          </p:nvPr>
        </p:nvGraphicFramePr>
        <p:xfrm>
          <a:off x="581797" y="1566735"/>
          <a:ext cx="3528881" cy="952500"/>
        </p:xfrm>
        <a:graphic>
          <a:graphicData uri="http://schemas.openxmlformats.org/drawingml/2006/table">
            <a:tbl>
              <a:tblPr>
                <a:tableStyleId>{8799B23B-EC83-4686-B30A-512413B5E67A}</a:tableStyleId>
              </a:tblPr>
              <a:tblGrid>
                <a:gridCol w="1684757">
                  <a:extLst>
                    <a:ext uri="{9D8B030D-6E8A-4147-A177-3AD203B41FA5}">
                      <a16:colId xmlns:a16="http://schemas.microsoft.com/office/drawing/2014/main" val="4057810572"/>
                    </a:ext>
                  </a:extLst>
                </a:gridCol>
                <a:gridCol w="614708">
                  <a:extLst>
                    <a:ext uri="{9D8B030D-6E8A-4147-A177-3AD203B41FA5}">
                      <a16:colId xmlns:a16="http://schemas.microsoft.com/office/drawing/2014/main" val="3189776412"/>
                    </a:ext>
                  </a:extLst>
                </a:gridCol>
                <a:gridCol w="614708">
                  <a:extLst>
                    <a:ext uri="{9D8B030D-6E8A-4147-A177-3AD203B41FA5}">
                      <a16:colId xmlns:a16="http://schemas.microsoft.com/office/drawing/2014/main" val="2925198248"/>
                    </a:ext>
                  </a:extLst>
                </a:gridCol>
                <a:gridCol w="614708">
                  <a:extLst>
                    <a:ext uri="{9D8B030D-6E8A-4147-A177-3AD203B41FA5}">
                      <a16:colId xmlns:a16="http://schemas.microsoft.com/office/drawing/2014/main" val="4203236139"/>
                    </a:ext>
                  </a:extLst>
                </a:gridCol>
              </a:tblGrid>
              <a:tr h="190500">
                <a:tc>
                  <a:txBody>
                    <a:bodyPr/>
                    <a:lstStyle/>
                    <a:p>
                      <a:pPr algn="l" fontAlgn="b"/>
                      <a:r>
                        <a:rPr lang="en-US" sz="1100" u="none" strike="noStrike">
                          <a:effectLst/>
                        </a:rPr>
                        <a:t>Sentiment</a:t>
                      </a:r>
                      <a:endParaRPr lang="en-US" sz="1100" b="0" i="0" u="none" strike="noStrike">
                        <a:solidFill>
                          <a:srgbClr val="000000"/>
                        </a:solidFill>
                        <a:effectLst/>
                        <a:latin typeface="Calibri" panose="020F0502020204030204" pitchFamily="34" charset="0"/>
                      </a:endParaRPr>
                    </a:p>
                  </a:txBody>
                  <a:tcPr marL="9525" marR="9525" marT="9525" marB="0" anchor="b"/>
                </a:tc>
                <a:tc gridSpan="3">
                  <a:txBody>
                    <a:bodyPr/>
                    <a:lstStyle/>
                    <a:p>
                      <a:pPr algn="ctr" fontAlgn="b"/>
                      <a:r>
                        <a:rPr lang="en-US" sz="1100" u="none" strike="noStrike" dirty="0">
                          <a:effectLst/>
                        </a:rPr>
                        <a:t>Vader Sentiment</a:t>
                      </a:r>
                      <a:endParaRPr lang="en-US" sz="11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54857298"/>
                  </a:ext>
                </a:extLst>
              </a:tr>
              <a:tr h="190500">
                <a:tc>
                  <a:txBody>
                    <a:bodyPr/>
                    <a:lstStyle/>
                    <a:p>
                      <a:pPr algn="l" fontAlgn="b"/>
                      <a:r>
                        <a:rPr lang="en-US" sz="1100" u="none" strike="noStrike">
                          <a:effectLst/>
                        </a:rPr>
                        <a:t>Self Evaluate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Positive</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Negative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Total</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97987078"/>
                  </a:ext>
                </a:extLst>
              </a:tr>
              <a:tr h="190500">
                <a:tc>
                  <a:txBody>
                    <a:bodyPr/>
                    <a:lstStyle/>
                    <a:p>
                      <a:pPr algn="l" fontAlgn="b"/>
                      <a:r>
                        <a:rPr lang="en-US" sz="1100" u="none" strike="noStrike" dirty="0">
                          <a:effectLst/>
                        </a:rPr>
                        <a:t>Negative</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614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535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1149</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83798946"/>
                  </a:ext>
                </a:extLst>
              </a:tr>
              <a:tr h="190500">
                <a:tc>
                  <a:txBody>
                    <a:bodyPr/>
                    <a:lstStyle/>
                    <a:p>
                      <a:pPr algn="l" fontAlgn="b"/>
                      <a:r>
                        <a:rPr lang="en-US" sz="1100" u="none" strike="noStrike">
                          <a:effectLst/>
                        </a:rPr>
                        <a:t>Positive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1621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1633</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78370758"/>
                  </a:ext>
                </a:extLst>
              </a:tr>
              <a:tr h="190500">
                <a:tc>
                  <a:txBody>
                    <a:bodyPr/>
                    <a:lstStyle/>
                    <a:p>
                      <a:pPr algn="l" fontAlgn="b"/>
                      <a:r>
                        <a:rPr lang="en-US" sz="1100" u="none" strike="noStrike">
                          <a:effectLst/>
                        </a:rPr>
                        <a:t>Grand Total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2235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547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2782</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1240315"/>
                  </a:ext>
                </a:extLst>
              </a:tr>
            </a:tbl>
          </a:graphicData>
        </a:graphic>
      </p:graphicFrame>
    </p:spTree>
    <p:extLst>
      <p:ext uri="{BB962C8B-B14F-4D97-AF65-F5344CB8AC3E}">
        <p14:creationId xmlns:p14="http://schemas.microsoft.com/office/powerpoint/2010/main" val="2126384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A58CD-D18D-46C2-8F51-81945C75C310}"/>
              </a:ext>
            </a:extLst>
          </p:cNvPr>
          <p:cNvSpPr>
            <a:spLocks noGrp="1"/>
          </p:cNvSpPr>
          <p:nvPr>
            <p:ph type="title"/>
          </p:nvPr>
        </p:nvSpPr>
        <p:spPr/>
        <p:txBody>
          <a:bodyPr/>
          <a:lstStyle/>
          <a:p>
            <a:r>
              <a:rPr lang="en-US" dirty="0"/>
              <a:t>Conclusion on Lexicon Sentiment</a:t>
            </a:r>
          </a:p>
        </p:txBody>
      </p:sp>
      <p:sp>
        <p:nvSpPr>
          <p:cNvPr id="3" name="TextBox 2">
            <a:extLst>
              <a:ext uri="{FF2B5EF4-FFF2-40B4-BE49-F238E27FC236}">
                <a16:creationId xmlns:a16="http://schemas.microsoft.com/office/drawing/2014/main" id="{739147D6-E645-4742-B3BC-CC35AB302FC6}"/>
              </a:ext>
            </a:extLst>
          </p:cNvPr>
          <p:cNvSpPr txBox="1"/>
          <p:nvPr/>
        </p:nvSpPr>
        <p:spPr>
          <a:xfrm>
            <a:off x="1258843" y="2118038"/>
            <a:ext cx="9384444" cy="2031325"/>
          </a:xfrm>
          <a:prstGeom prst="rect">
            <a:avLst/>
          </a:prstGeom>
          <a:noFill/>
        </p:spPr>
        <p:txBody>
          <a:bodyPr wrap="square" rtlCol="0">
            <a:spAutoFit/>
          </a:bodyPr>
          <a:lstStyle/>
          <a:p>
            <a:r>
              <a:rPr lang="en-US" sz="1400" dirty="0"/>
              <a:t>Post comparing the NRC and Vader sentiment analysis, we observed  that we get better results in Vader Lexicon sentiment  99% Positive Reviews mapped correctly. When compared with NRC it was only 65 %.</a:t>
            </a:r>
          </a:p>
          <a:p>
            <a:endParaRPr lang="en-US" sz="1400" dirty="0"/>
          </a:p>
          <a:p>
            <a:endParaRPr lang="en-US" sz="1400" dirty="0"/>
          </a:p>
          <a:p>
            <a:endParaRPr lang="en-US" sz="1400" dirty="0"/>
          </a:p>
          <a:p>
            <a:r>
              <a:rPr lang="en-US" sz="1400" dirty="0"/>
              <a:t>In the next step we will validate from the Naive Bayesian model Count vectorizer and  TFIDF vectorizer models does the  Sentiments coded by lexicon is giving good results in predicting the outcome.   </a:t>
            </a:r>
          </a:p>
          <a:p>
            <a:endParaRPr lang="en-US" sz="1400" dirty="0"/>
          </a:p>
          <a:p>
            <a:endParaRPr lang="en-US" sz="1400" dirty="0"/>
          </a:p>
        </p:txBody>
      </p:sp>
    </p:spTree>
    <p:extLst>
      <p:ext uri="{BB962C8B-B14F-4D97-AF65-F5344CB8AC3E}">
        <p14:creationId xmlns:p14="http://schemas.microsoft.com/office/powerpoint/2010/main" val="34606713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E45B7-E976-483F-AB96-D75CC7BA72A9}"/>
              </a:ext>
            </a:extLst>
          </p:cNvPr>
          <p:cNvSpPr>
            <a:spLocks noGrp="1"/>
          </p:cNvSpPr>
          <p:nvPr>
            <p:ph type="title"/>
          </p:nvPr>
        </p:nvSpPr>
        <p:spPr/>
        <p:txBody>
          <a:bodyPr>
            <a:normAutofit fontScale="90000"/>
          </a:bodyPr>
          <a:lstStyle/>
          <a:p>
            <a:r>
              <a:rPr lang="en-IN" b="1" dirty="0">
                <a:solidFill>
                  <a:srgbClr val="000000"/>
                </a:solidFill>
                <a:latin typeface="Helvetica Neue"/>
              </a:rPr>
              <a:t>N</a:t>
            </a:r>
            <a:r>
              <a:rPr lang="en-IN" b="1" i="0" dirty="0">
                <a:solidFill>
                  <a:srgbClr val="000000"/>
                </a:solidFill>
                <a:effectLst/>
                <a:latin typeface="Helvetica Neue"/>
              </a:rPr>
              <a:t>aive Bayesian - Bag of Words (</a:t>
            </a:r>
            <a:r>
              <a:rPr lang="en-IN" b="1" i="0" dirty="0" err="1">
                <a:solidFill>
                  <a:srgbClr val="000000"/>
                </a:solidFill>
                <a:effectLst/>
                <a:latin typeface="Helvetica Neue"/>
              </a:rPr>
              <a:t>BoW</a:t>
            </a:r>
            <a:r>
              <a:rPr lang="en-IN" b="1" i="0" dirty="0">
                <a:solidFill>
                  <a:srgbClr val="000000"/>
                </a:solidFill>
                <a:effectLst/>
                <a:latin typeface="Helvetica Neue"/>
              </a:rPr>
              <a:t>) using Count Vectorizer</a:t>
            </a:r>
            <a:br>
              <a:rPr lang="en-IN" b="1" i="0" dirty="0">
                <a:solidFill>
                  <a:srgbClr val="000000"/>
                </a:solidFill>
                <a:effectLst/>
                <a:latin typeface="Helvetica Neue"/>
              </a:rPr>
            </a:br>
            <a:endParaRPr lang="en-US" dirty="0"/>
          </a:p>
        </p:txBody>
      </p:sp>
      <p:graphicFrame>
        <p:nvGraphicFramePr>
          <p:cNvPr id="4" name="Table 3">
            <a:extLst>
              <a:ext uri="{FF2B5EF4-FFF2-40B4-BE49-F238E27FC236}">
                <a16:creationId xmlns:a16="http://schemas.microsoft.com/office/drawing/2014/main" id="{541B9E72-B7BB-4E41-823E-CA6C84171384}"/>
              </a:ext>
            </a:extLst>
          </p:cNvPr>
          <p:cNvGraphicFramePr>
            <a:graphicFrameLocks noGrp="1"/>
          </p:cNvGraphicFramePr>
          <p:nvPr>
            <p:extLst>
              <p:ext uri="{D42A27DB-BD31-4B8C-83A1-F6EECF244321}">
                <p14:modId xmlns:p14="http://schemas.microsoft.com/office/powerpoint/2010/main" val="1134547219"/>
              </p:ext>
            </p:extLst>
          </p:nvPr>
        </p:nvGraphicFramePr>
        <p:xfrm>
          <a:off x="926928" y="1660846"/>
          <a:ext cx="5626100" cy="1158240"/>
        </p:xfrm>
        <a:graphic>
          <a:graphicData uri="http://schemas.openxmlformats.org/drawingml/2006/table">
            <a:tbl>
              <a:tblPr/>
              <a:tblGrid>
                <a:gridCol w="1409700">
                  <a:extLst>
                    <a:ext uri="{9D8B030D-6E8A-4147-A177-3AD203B41FA5}">
                      <a16:colId xmlns:a16="http://schemas.microsoft.com/office/drawing/2014/main" val="3336454220"/>
                    </a:ext>
                  </a:extLst>
                </a:gridCol>
                <a:gridCol w="1054100">
                  <a:extLst>
                    <a:ext uri="{9D8B030D-6E8A-4147-A177-3AD203B41FA5}">
                      <a16:colId xmlns:a16="http://schemas.microsoft.com/office/drawing/2014/main" val="3453854115"/>
                    </a:ext>
                  </a:extLst>
                </a:gridCol>
                <a:gridCol w="1054100">
                  <a:extLst>
                    <a:ext uri="{9D8B030D-6E8A-4147-A177-3AD203B41FA5}">
                      <a16:colId xmlns:a16="http://schemas.microsoft.com/office/drawing/2014/main" val="3587354901"/>
                    </a:ext>
                  </a:extLst>
                </a:gridCol>
                <a:gridCol w="1054100">
                  <a:extLst>
                    <a:ext uri="{9D8B030D-6E8A-4147-A177-3AD203B41FA5}">
                      <a16:colId xmlns:a16="http://schemas.microsoft.com/office/drawing/2014/main" val="2765280039"/>
                    </a:ext>
                  </a:extLst>
                </a:gridCol>
                <a:gridCol w="1054100">
                  <a:extLst>
                    <a:ext uri="{9D8B030D-6E8A-4147-A177-3AD203B41FA5}">
                      <a16:colId xmlns:a16="http://schemas.microsoft.com/office/drawing/2014/main" val="2322887698"/>
                    </a:ext>
                  </a:extLst>
                </a:gridCol>
              </a:tblGrid>
              <a:tr h="190500">
                <a:tc>
                  <a:txBody>
                    <a:bodyPr/>
                    <a:lstStyle/>
                    <a:p>
                      <a:pPr algn="ctr" fontAlgn="b"/>
                      <a:r>
                        <a:rPr lang="en-US"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ourier New" panose="02070309020205020404" pitchFamily="49" charset="0"/>
                        </a:rPr>
                        <a:t>precision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recall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f1-score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support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658649"/>
                  </a:ext>
                </a:extLst>
              </a:tr>
              <a:tr h="0">
                <a:tc>
                  <a:txBody>
                    <a:bodyPr/>
                    <a:lstStyle/>
                    <a:p>
                      <a:pPr algn="ctr" fontAlgn="ctr"/>
                      <a:r>
                        <a:rPr lang="en-US" sz="1100" b="1"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78394080"/>
                  </a:ext>
                </a:extLst>
              </a:tr>
              <a:tr h="200025">
                <a:tc>
                  <a:txBody>
                    <a:bodyPr/>
                    <a:lstStyle/>
                    <a:p>
                      <a:pPr algn="ctr" fontAlgn="ctr"/>
                      <a:r>
                        <a:rPr lang="en-US" sz="1100" b="1" i="0" u="none" strike="noStrike" dirty="0">
                          <a:solidFill>
                            <a:srgbClr val="000000"/>
                          </a:solidFill>
                          <a:effectLst/>
                          <a:latin typeface="Courier New" panose="02070309020205020404" pitchFamily="49" charset="0"/>
                        </a:rPr>
                        <a:t>Negative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63%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72%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152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4430197"/>
                  </a:ext>
                </a:extLst>
              </a:tr>
              <a:tr h="200025">
                <a:tc>
                  <a:txBody>
                    <a:bodyPr/>
                    <a:lstStyle/>
                    <a:p>
                      <a:pPr algn="ctr" fontAlgn="ctr"/>
                      <a:r>
                        <a:rPr lang="en-US" sz="1100" b="1" i="0" u="none" strike="noStrike">
                          <a:solidFill>
                            <a:srgbClr val="000000"/>
                          </a:solidFill>
                          <a:effectLst/>
                          <a:latin typeface="Courier New" panose="02070309020205020404" pitchFamily="49" charset="0"/>
                        </a:rPr>
                        <a:t>Positive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96%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89%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92%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683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1050232"/>
                  </a:ext>
                </a:extLst>
              </a:tr>
              <a:tr h="190500">
                <a:tc>
                  <a:txBody>
                    <a:bodyPr/>
                    <a:lstStyle/>
                    <a:p>
                      <a:pPr algn="ctr" fontAlgn="ctr"/>
                      <a:r>
                        <a:rPr lang="en-US" sz="1100" b="1" i="0" u="none" strike="noStrike" dirty="0">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7118548"/>
                  </a:ext>
                </a:extLst>
              </a:tr>
              <a:tr h="200025">
                <a:tc>
                  <a:txBody>
                    <a:bodyPr/>
                    <a:lstStyle/>
                    <a:p>
                      <a:pPr algn="ctr" fontAlgn="ctr"/>
                      <a:r>
                        <a:rPr lang="en-US" sz="1100" b="1" i="0" u="none" strike="noStrike" dirty="0">
                          <a:solidFill>
                            <a:srgbClr val="000000"/>
                          </a:solidFill>
                          <a:effectLst/>
                          <a:latin typeface="Courier New" panose="02070309020205020404" pitchFamily="49" charset="0"/>
                        </a:rPr>
                        <a:t>accuracy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88%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835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3749017"/>
                  </a:ext>
                </a:extLst>
              </a:tr>
            </a:tbl>
          </a:graphicData>
        </a:graphic>
      </p:graphicFrame>
      <p:sp>
        <p:nvSpPr>
          <p:cNvPr id="5" name="TextBox 4">
            <a:extLst>
              <a:ext uri="{FF2B5EF4-FFF2-40B4-BE49-F238E27FC236}">
                <a16:creationId xmlns:a16="http://schemas.microsoft.com/office/drawing/2014/main" id="{608B0305-591C-42C5-A146-350CB257BAF4}"/>
              </a:ext>
            </a:extLst>
          </p:cNvPr>
          <p:cNvSpPr txBox="1"/>
          <p:nvPr/>
        </p:nvSpPr>
        <p:spPr>
          <a:xfrm>
            <a:off x="1999277" y="3443400"/>
            <a:ext cx="7844939" cy="2677656"/>
          </a:xfrm>
          <a:prstGeom prst="rect">
            <a:avLst/>
          </a:prstGeom>
          <a:noFill/>
        </p:spPr>
        <p:txBody>
          <a:bodyPr wrap="square" rtlCol="0">
            <a:spAutoFit/>
          </a:bodyPr>
          <a:lstStyle/>
          <a:p>
            <a:r>
              <a:rPr lang="en-IN" sz="1400" dirty="0"/>
              <a:t>Using the Vader Lexicon sentiment we are looking at the Naive Bayesian - Bag of Words (</a:t>
            </a:r>
            <a:r>
              <a:rPr lang="en-IN" sz="1400" dirty="0" err="1"/>
              <a:t>BoW</a:t>
            </a:r>
            <a:r>
              <a:rPr lang="en-IN" sz="1400" dirty="0"/>
              <a:t>) using Count Vectorizer, , In order to efficiently predict the sentiment using the 70 Train and 30 test split and evaluating the accuracy of the model. </a:t>
            </a:r>
            <a:br>
              <a:rPr lang="en-IN" sz="1400" dirty="0"/>
            </a:br>
            <a:endParaRPr lang="en-IN" sz="1400" dirty="0"/>
          </a:p>
          <a:p>
            <a:endParaRPr lang="en-IN" sz="1400" dirty="0"/>
          </a:p>
          <a:p>
            <a:r>
              <a:rPr lang="en-IN" sz="1400" dirty="0"/>
              <a:t>For the Train data set model accuracy we got 88%.</a:t>
            </a:r>
          </a:p>
          <a:p>
            <a:r>
              <a:rPr lang="en-IN" sz="1400" dirty="0"/>
              <a:t>For the test data set also we got 88% accuracy, </a:t>
            </a:r>
          </a:p>
          <a:p>
            <a:r>
              <a:rPr lang="en-IN" sz="1400" dirty="0"/>
              <a:t>Positive Sentiment  Precision of 96% , Recall of 89 %  and F1 score 92% for the.</a:t>
            </a:r>
          </a:p>
          <a:p>
            <a:r>
              <a:rPr lang="en-IN" sz="1400" dirty="0"/>
              <a:t>Negative sentiment the precision was only 63%  ,recall 84% and F1 score 72 %.</a:t>
            </a:r>
          </a:p>
          <a:p>
            <a:endParaRPr lang="en-IN" sz="1400" dirty="0"/>
          </a:p>
          <a:p>
            <a:r>
              <a:rPr lang="en-IN" sz="1400" dirty="0"/>
              <a:t>We need to  have better Negative Sentiment Precision.</a:t>
            </a:r>
          </a:p>
          <a:p>
            <a:r>
              <a:rPr lang="en-IN" sz="1400" dirty="0"/>
              <a:t>  </a:t>
            </a:r>
            <a:endParaRPr lang="en-US" sz="1400" dirty="0"/>
          </a:p>
        </p:txBody>
      </p:sp>
      <p:sp>
        <p:nvSpPr>
          <p:cNvPr id="6" name="TextBox 5">
            <a:extLst>
              <a:ext uri="{FF2B5EF4-FFF2-40B4-BE49-F238E27FC236}">
                <a16:creationId xmlns:a16="http://schemas.microsoft.com/office/drawing/2014/main" id="{70095F8B-026E-453C-8806-1E0BF61E12F1}"/>
              </a:ext>
            </a:extLst>
          </p:cNvPr>
          <p:cNvSpPr txBox="1"/>
          <p:nvPr/>
        </p:nvSpPr>
        <p:spPr>
          <a:xfrm>
            <a:off x="9391134" y="1167831"/>
            <a:ext cx="2471351" cy="954107"/>
          </a:xfrm>
          <a:prstGeom prst="rect">
            <a:avLst/>
          </a:prstGeom>
          <a:noFill/>
        </p:spPr>
        <p:txBody>
          <a:bodyPr wrap="square">
            <a:spAutoFit/>
          </a:bodyPr>
          <a:lstStyle/>
          <a:p>
            <a:r>
              <a:rPr lang="en-IN" sz="800" b="0" i="0" dirty="0">
                <a:solidFill>
                  <a:srgbClr val="0000FF"/>
                </a:solidFill>
                <a:effectLst/>
                <a:latin typeface="arial" panose="020B0604020202020204" pitchFamily="34" charset="0"/>
              </a:rPr>
              <a:t> A </a:t>
            </a:r>
            <a:r>
              <a:rPr lang="en-IN" sz="800" b="1" i="0" dirty="0">
                <a:solidFill>
                  <a:srgbClr val="0000FF"/>
                </a:solidFill>
                <a:effectLst/>
                <a:latin typeface="arial" panose="020B0604020202020204" pitchFamily="34" charset="0"/>
              </a:rPr>
              <a:t>bag</a:t>
            </a:r>
            <a:r>
              <a:rPr lang="en-IN" sz="800" b="0" i="0" dirty="0">
                <a:solidFill>
                  <a:srgbClr val="0000FF"/>
                </a:solidFill>
                <a:effectLst/>
                <a:latin typeface="arial" panose="020B0604020202020204" pitchFamily="34" charset="0"/>
              </a:rPr>
              <a:t>-</a:t>
            </a:r>
            <a:r>
              <a:rPr lang="en-IN" sz="800" b="1" i="0" dirty="0">
                <a:solidFill>
                  <a:srgbClr val="0000FF"/>
                </a:solidFill>
                <a:effectLst/>
                <a:latin typeface="arial" panose="020B0604020202020204" pitchFamily="34" charset="0"/>
              </a:rPr>
              <a:t>of</a:t>
            </a:r>
            <a:r>
              <a:rPr lang="en-IN" sz="800" b="0" i="0" dirty="0">
                <a:solidFill>
                  <a:srgbClr val="0000FF"/>
                </a:solidFill>
                <a:effectLst/>
                <a:latin typeface="arial" panose="020B0604020202020204" pitchFamily="34" charset="0"/>
              </a:rPr>
              <a:t>-</a:t>
            </a:r>
            <a:r>
              <a:rPr lang="en-IN" sz="800" b="1" i="0" dirty="0">
                <a:solidFill>
                  <a:srgbClr val="0000FF"/>
                </a:solidFill>
                <a:effectLst/>
                <a:latin typeface="arial" panose="020B0604020202020204" pitchFamily="34" charset="0"/>
              </a:rPr>
              <a:t>words</a:t>
            </a:r>
            <a:r>
              <a:rPr lang="en-IN" sz="800" b="0" i="0" dirty="0">
                <a:solidFill>
                  <a:srgbClr val="0000FF"/>
                </a:solidFill>
                <a:effectLst/>
                <a:latin typeface="arial" panose="020B0604020202020204" pitchFamily="34" charset="0"/>
              </a:rPr>
              <a:t> model, or </a:t>
            </a:r>
            <a:r>
              <a:rPr lang="en-IN" sz="800" b="0" i="0" dirty="0" err="1">
                <a:solidFill>
                  <a:srgbClr val="0000FF"/>
                </a:solidFill>
                <a:effectLst/>
                <a:latin typeface="arial" panose="020B0604020202020204" pitchFamily="34" charset="0"/>
              </a:rPr>
              <a:t>BoW</a:t>
            </a:r>
            <a:r>
              <a:rPr lang="en-IN" sz="800" b="0" i="0" dirty="0">
                <a:solidFill>
                  <a:srgbClr val="0000FF"/>
                </a:solidFill>
                <a:effectLst/>
                <a:latin typeface="arial" panose="020B0604020202020204" pitchFamily="34" charset="0"/>
              </a:rPr>
              <a:t> for short, is a way </a:t>
            </a:r>
            <a:r>
              <a:rPr lang="en-IN" sz="800" b="1" i="0" dirty="0">
                <a:solidFill>
                  <a:srgbClr val="0000FF"/>
                </a:solidFill>
                <a:effectLst/>
                <a:latin typeface="arial" panose="020B0604020202020204" pitchFamily="34" charset="0"/>
              </a:rPr>
              <a:t>of</a:t>
            </a:r>
            <a:r>
              <a:rPr lang="en-IN" sz="800" b="0" i="0" dirty="0">
                <a:solidFill>
                  <a:srgbClr val="0000FF"/>
                </a:solidFill>
                <a:effectLst/>
                <a:latin typeface="arial" panose="020B0604020202020204" pitchFamily="34" charset="0"/>
              </a:rPr>
              <a:t> extracting features from text for use in modelling</a:t>
            </a:r>
            <a:r>
              <a:rPr lang="en-IN" sz="800" dirty="0">
                <a:solidFill>
                  <a:srgbClr val="0000FF"/>
                </a:solidFill>
                <a:latin typeface="arial" panose="020B0604020202020204" pitchFamily="34" charset="0"/>
              </a:rPr>
              <a:t>.</a:t>
            </a:r>
          </a:p>
          <a:p>
            <a:endParaRPr lang="en-IN" sz="800" b="0" i="0" dirty="0">
              <a:solidFill>
                <a:srgbClr val="0000FF"/>
              </a:solidFill>
              <a:effectLst/>
              <a:latin typeface="arial" panose="020B0604020202020204" pitchFamily="34" charset="0"/>
            </a:endParaRPr>
          </a:p>
          <a:p>
            <a:r>
              <a:rPr lang="en-IN" sz="800" b="1" i="0" dirty="0">
                <a:solidFill>
                  <a:srgbClr val="0000FF"/>
                </a:solidFill>
                <a:effectLst/>
                <a:latin typeface="arial" panose="020B0604020202020204" pitchFamily="34" charset="0"/>
              </a:rPr>
              <a:t>Count Vectorizer</a:t>
            </a:r>
            <a:r>
              <a:rPr lang="en-IN" sz="800" b="0" i="0" dirty="0">
                <a:solidFill>
                  <a:srgbClr val="0000FF"/>
                </a:solidFill>
                <a:effectLst/>
                <a:latin typeface="arial" panose="020B0604020202020204" pitchFamily="34" charset="0"/>
              </a:rPr>
              <a:t> It is used to transform a given text into a vector on the basis of the frequency (count) of each word that occurs in the entire text.</a:t>
            </a:r>
            <a:endParaRPr lang="en-US" sz="800" dirty="0">
              <a:solidFill>
                <a:srgbClr val="0000FF"/>
              </a:solidFill>
            </a:endParaRPr>
          </a:p>
        </p:txBody>
      </p:sp>
    </p:spTree>
    <p:extLst>
      <p:ext uri="{BB962C8B-B14F-4D97-AF65-F5344CB8AC3E}">
        <p14:creationId xmlns:p14="http://schemas.microsoft.com/office/powerpoint/2010/main" val="41681723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CBE74-FBBE-4D87-86D3-3885ADEEEC9D}"/>
              </a:ext>
            </a:extLst>
          </p:cNvPr>
          <p:cNvSpPr>
            <a:spLocks noGrp="1"/>
          </p:cNvSpPr>
          <p:nvPr>
            <p:ph type="title"/>
          </p:nvPr>
        </p:nvSpPr>
        <p:spPr/>
        <p:txBody>
          <a:bodyPr>
            <a:normAutofit fontScale="90000"/>
          </a:bodyPr>
          <a:lstStyle/>
          <a:p>
            <a:r>
              <a:rPr lang="en-IN" b="1" dirty="0">
                <a:solidFill>
                  <a:srgbClr val="000000"/>
                </a:solidFill>
                <a:latin typeface="Helvetica Neue"/>
              </a:rPr>
              <a:t>N</a:t>
            </a:r>
            <a:r>
              <a:rPr lang="en-IN" b="1" i="0" dirty="0">
                <a:solidFill>
                  <a:srgbClr val="000000"/>
                </a:solidFill>
                <a:effectLst/>
                <a:latin typeface="Helvetica Neue"/>
              </a:rPr>
              <a:t>aive Bayesian - Bag of Words (</a:t>
            </a:r>
            <a:r>
              <a:rPr lang="en-IN" b="1" i="0" dirty="0" err="1">
                <a:solidFill>
                  <a:srgbClr val="000000"/>
                </a:solidFill>
                <a:effectLst/>
                <a:latin typeface="Helvetica Neue"/>
              </a:rPr>
              <a:t>BoW</a:t>
            </a:r>
            <a:r>
              <a:rPr lang="en-IN" b="1" i="0" dirty="0">
                <a:solidFill>
                  <a:srgbClr val="000000"/>
                </a:solidFill>
                <a:effectLst/>
                <a:latin typeface="Helvetica Neue"/>
              </a:rPr>
              <a:t>) using TF-IDF Vectorizer</a:t>
            </a:r>
            <a:endParaRPr lang="en-US" dirty="0"/>
          </a:p>
        </p:txBody>
      </p:sp>
      <p:graphicFrame>
        <p:nvGraphicFramePr>
          <p:cNvPr id="3" name="Table 2">
            <a:extLst>
              <a:ext uri="{FF2B5EF4-FFF2-40B4-BE49-F238E27FC236}">
                <a16:creationId xmlns:a16="http://schemas.microsoft.com/office/drawing/2014/main" id="{958D555C-1859-405E-8E96-D900CF42E697}"/>
              </a:ext>
            </a:extLst>
          </p:cNvPr>
          <p:cNvGraphicFramePr>
            <a:graphicFrameLocks noGrp="1"/>
          </p:cNvGraphicFramePr>
          <p:nvPr>
            <p:extLst>
              <p:ext uri="{D42A27DB-BD31-4B8C-83A1-F6EECF244321}">
                <p14:modId xmlns:p14="http://schemas.microsoft.com/office/powerpoint/2010/main" val="3043698502"/>
              </p:ext>
            </p:extLst>
          </p:nvPr>
        </p:nvGraphicFramePr>
        <p:xfrm>
          <a:off x="926928" y="1660846"/>
          <a:ext cx="5626100" cy="971550"/>
        </p:xfrm>
        <a:graphic>
          <a:graphicData uri="http://schemas.openxmlformats.org/drawingml/2006/table">
            <a:tbl>
              <a:tblPr/>
              <a:tblGrid>
                <a:gridCol w="1409700">
                  <a:extLst>
                    <a:ext uri="{9D8B030D-6E8A-4147-A177-3AD203B41FA5}">
                      <a16:colId xmlns:a16="http://schemas.microsoft.com/office/drawing/2014/main" val="3336454220"/>
                    </a:ext>
                  </a:extLst>
                </a:gridCol>
                <a:gridCol w="1054100">
                  <a:extLst>
                    <a:ext uri="{9D8B030D-6E8A-4147-A177-3AD203B41FA5}">
                      <a16:colId xmlns:a16="http://schemas.microsoft.com/office/drawing/2014/main" val="3453854115"/>
                    </a:ext>
                  </a:extLst>
                </a:gridCol>
                <a:gridCol w="1054100">
                  <a:extLst>
                    <a:ext uri="{9D8B030D-6E8A-4147-A177-3AD203B41FA5}">
                      <a16:colId xmlns:a16="http://schemas.microsoft.com/office/drawing/2014/main" val="3587354901"/>
                    </a:ext>
                  </a:extLst>
                </a:gridCol>
                <a:gridCol w="1054100">
                  <a:extLst>
                    <a:ext uri="{9D8B030D-6E8A-4147-A177-3AD203B41FA5}">
                      <a16:colId xmlns:a16="http://schemas.microsoft.com/office/drawing/2014/main" val="2765280039"/>
                    </a:ext>
                  </a:extLst>
                </a:gridCol>
                <a:gridCol w="1054100">
                  <a:extLst>
                    <a:ext uri="{9D8B030D-6E8A-4147-A177-3AD203B41FA5}">
                      <a16:colId xmlns:a16="http://schemas.microsoft.com/office/drawing/2014/main" val="2322887698"/>
                    </a:ext>
                  </a:extLst>
                </a:gridCol>
              </a:tblGrid>
              <a:tr h="190500">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ourier New" panose="02070309020205020404" pitchFamily="49" charset="0"/>
                        </a:rPr>
                        <a:t>precision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recall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f1-score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support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658649"/>
                  </a:ext>
                </a:extLst>
              </a:tr>
              <a:tr h="190500">
                <a:tc>
                  <a:txBody>
                    <a:bodyPr/>
                    <a:lstStyle/>
                    <a:p>
                      <a:pPr marL="0" algn="ctr" defTabSz="914400" rtl="0" eaLnBrk="1" fontAlgn="ctr" latinLnBrk="0" hangingPunct="1"/>
                      <a:r>
                        <a:rPr lang="en-US" sz="1100" b="1" i="0" u="none" strike="noStrike" kern="1200" dirty="0">
                          <a:solidFill>
                            <a:srgbClr val="000000"/>
                          </a:solidFill>
                          <a:effectLst/>
                          <a:latin typeface="Courier New" panose="02070309020205020404" pitchFamily="49" charset="0"/>
                          <a:ea typeface="+mn-ea"/>
                          <a:cs typeface="+mn-cs"/>
                        </a:rPr>
                        <a:t>Negative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72%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70%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152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78394080"/>
                  </a:ext>
                </a:extLst>
              </a:tr>
              <a:tr h="200025">
                <a:tc>
                  <a:txBody>
                    <a:bodyPr/>
                    <a:lstStyle/>
                    <a:p>
                      <a:pPr marL="0" algn="ctr" defTabSz="914400" rtl="0" eaLnBrk="1" fontAlgn="ctr" latinLnBrk="0" hangingPunct="1"/>
                      <a:r>
                        <a:rPr lang="en-US" sz="1100" b="1" i="0" u="none" strike="noStrike" kern="1200" dirty="0">
                          <a:solidFill>
                            <a:srgbClr val="000000"/>
                          </a:solidFill>
                          <a:effectLst/>
                          <a:latin typeface="Courier New" panose="02070309020205020404" pitchFamily="49" charset="0"/>
                          <a:ea typeface="+mn-ea"/>
                          <a:cs typeface="+mn-cs"/>
                        </a:rPr>
                        <a:t>Positive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683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4430197"/>
                  </a:ext>
                </a:extLst>
              </a:tr>
              <a:tr h="200025">
                <a:tc>
                  <a:txBody>
                    <a:bodyPr/>
                    <a:lstStyle/>
                    <a:p>
                      <a:pPr marL="0" algn="ctr" defTabSz="914400" rtl="0" eaLnBrk="1" fontAlgn="ctr" latinLnBrk="0" hangingPunct="1"/>
                      <a:r>
                        <a:rPr lang="en-US" sz="1100" b="1" i="0" u="none" strike="noStrike" kern="1200" dirty="0">
                          <a:solidFill>
                            <a:srgbClr val="000000"/>
                          </a:solidFill>
                          <a:effectLst/>
                          <a:latin typeface="Courier New" panose="02070309020205020404" pitchFamily="49" charset="0"/>
                          <a:ea typeface="+mn-ea"/>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1050232"/>
                  </a:ext>
                </a:extLst>
              </a:tr>
              <a:tr h="190500">
                <a:tc>
                  <a:txBody>
                    <a:bodyPr/>
                    <a:lstStyle/>
                    <a:p>
                      <a:pPr marL="0" algn="ctr" defTabSz="914400" rtl="0" eaLnBrk="1" fontAlgn="ctr" latinLnBrk="0" hangingPunct="1"/>
                      <a:r>
                        <a:rPr lang="en-US" sz="1100" b="1" i="0" u="none" strike="noStrike" kern="1200" dirty="0">
                          <a:solidFill>
                            <a:srgbClr val="000000"/>
                          </a:solidFill>
                          <a:effectLst/>
                          <a:latin typeface="Courier New" panose="02070309020205020404" pitchFamily="49" charset="0"/>
                          <a:ea typeface="+mn-ea"/>
                          <a:cs typeface="+mn-cs"/>
                        </a:rPr>
                        <a:t>accuracy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89%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835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7118548"/>
                  </a:ext>
                </a:extLst>
              </a:tr>
            </a:tbl>
          </a:graphicData>
        </a:graphic>
      </p:graphicFrame>
      <p:sp>
        <p:nvSpPr>
          <p:cNvPr id="4" name="TextBox 3">
            <a:extLst>
              <a:ext uri="{FF2B5EF4-FFF2-40B4-BE49-F238E27FC236}">
                <a16:creationId xmlns:a16="http://schemas.microsoft.com/office/drawing/2014/main" id="{67DA48CD-EDBF-49BC-A31A-D9A417575D70}"/>
              </a:ext>
            </a:extLst>
          </p:cNvPr>
          <p:cNvSpPr txBox="1"/>
          <p:nvPr/>
        </p:nvSpPr>
        <p:spPr>
          <a:xfrm>
            <a:off x="1892185" y="2906612"/>
            <a:ext cx="7844939" cy="2246769"/>
          </a:xfrm>
          <a:prstGeom prst="rect">
            <a:avLst/>
          </a:prstGeom>
          <a:noFill/>
        </p:spPr>
        <p:txBody>
          <a:bodyPr wrap="square" rtlCol="0">
            <a:spAutoFit/>
          </a:bodyPr>
          <a:lstStyle/>
          <a:p>
            <a:r>
              <a:rPr lang="en-IN" sz="1400" dirty="0"/>
              <a:t>Using the Vader Lexicon sentiment we are using at the Naive Bayesian - Bag of Words (</a:t>
            </a:r>
            <a:r>
              <a:rPr lang="en-IN" sz="1400" dirty="0" err="1"/>
              <a:t>BoW</a:t>
            </a:r>
            <a:r>
              <a:rPr lang="en-IN" sz="1400" dirty="0"/>
              <a:t>) using TF-IDF Vectorizer, In order to efficiently predict the sentiment using the 70 Train and 30 test split and evaluating the accuracy of the model. </a:t>
            </a:r>
            <a:br>
              <a:rPr lang="en-IN" sz="1400" dirty="0"/>
            </a:br>
            <a:endParaRPr lang="en-IN" sz="1400" dirty="0"/>
          </a:p>
          <a:p>
            <a:endParaRPr lang="en-IN" sz="1400" dirty="0"/>
          </a:p>
          <a:p>
            <a:r>
              <a:rPr lang="en-IN" sz="1400" dirty="0"/>
              <a:t>For the Train data set model accuracy we got 89%.</a:t>
            </a:r>
          </a:p>
          <a:p>
            <a:r>
              <a:rPr lang="en-IN" sz="1400" dirty="0"/>
              <a:t>For the test data set also we got 89% accuracy, </a:t>
            </a:r>
          </a:p>
          <a:p>
            <a:r>
              <a:rPr lang="en-IN" sz="1400" dirty="0"/>
              <a:t>Positive Sentiment  Precision of 93% , Recall of 94 %  and F1 score 93% for the.</a:t>
            </a:r>
          </a:p>
          <a:p>
            <a:r>
              <a:rPr lang="en-IN" sz="1400" dirty="0"/>
              <a:t>Negative sentiment the precision was only 72%  ,recall 68%% and F1 score 70 %.</a:t>
            </a:r>
          </a:p>
          <a:p>
            <a:endParaRPr lang="en-IN" sz="1400" dirty="0"/>
          </a:p>
        </p:txBody>
      </p:sp>
      <p:sp>
        <p:nvSpPr>
          <p:cNvPr id="5" name="TextBox 4">
            <a:extLst>
              <a:ext uri="{FF2B5EF4-FFF2-40B4-BE49-F238E27FC236}">
                <a16:creationId xmlns:a16="http://schemas.microsoft.com/office/drawing/2014/main" id="{11F78FE6-9C90-4942-91A2-B46259E2AF48}"/>
              </a:ext>
            </a:extLst>
          </p:cNvPr>
          <p:cNvSpPr txBox="1"/>
          <p:nvPr/>
        </p:nvSpPr>
        <p:spPr>
          <a:xfrm>
            <a:off x="1231728" y="5426558"/>
            <a:ext cx="9905829" cy="738664"/>
          </a:xfrm>
          <a:prstGeom prst="rect">
            <a:avLst/>
          </a:prstGeom>
          <a:noFill/>
        </p:spPr>
        <p:txBody>
          <a:bodyPr wrap="square" rtlCol="0">
            <a:spAutoFit/>
          </a:bodyPr>
          <a:lstStyle/>
          <a:p>
            <a:r>
              <a:rPr lang="en-IN" sz="1400" dirty="0"/>
              <a:t>Conclusion :-  TFIDF Model is able to predict the Positive and  negative sentiment  better than count vectorizer Model as there is increase in model accuracy by 1 % and Negative sentiment Precision has increased by 9% . </a:t>
            </a:r>
          </a:p>
          <a:p>
            <a:endParaRPr lang="en-IN" sz="1400" dirty="0"/>
          </a:p>
        </p:txBody>
      </p:sp>
      <p:sp>
        <p:nvSpPr>
          <p:cNvPr id="7" name="TextBox 6">
            <a:extLst>
              <a:ext uri="{FF2B5EF4-FFF2-40B4-BE49-F238E27FC236}">
                <a16:creationId xmlns:a16="http://schemas.microsoft.com/office/drawing/2014/main" id="{E4EAD418-141E-409E-843C-78B67010CA59}"/>
              </a:ext>
            </a:extLst>
          </p:cNvPr>
          <p:cNvSpPr txBox="1"/>
          <p:nvPr/>
        </p:nvSpPr>
        <p:spPr>
          <a:xfrm>
            <a:off x="9391134" y="1167831"/>
            <a:ext cx="2471351" cy="1446550"/>
          </a:xfrm>
          <a:prstGeom prst="rect">
            <a:avLst/>
          </a:prstGeom>
          <a:noFill/>
        </p:spPr>
        <p:txBody>
          <a:bodyPr wrap="square">
            <a:spAutoFit/>
          </a:bodyPr>
          <a:lstStyle/>
          <a:p>
            <a:r>
              <a:rPr lang="en-IN" sz="800" b="0" i="0" dirty="0">
                <a:solidFill>
                  <a:srgbClr val="0000FF"/>
                </a:solidFill>
                <a:effectLst/>
                <a:latin typeface="arial" panose="020B0604020202020204" pitchFamily="34" charset="0"/>
              </a:rPr>
              <a:t> A </a:t>
            </a:r>
            <a:r>
              <a:rPr lang="en-IN" sz="800" b="1" i="0" dirty="0">
                <a:solidFill>
                  <a:srgbClr val="0000FF"/>
                </a:solidFill>
                <a:effectLst/>
                <a:latin typeface="arial" panose="020B0604020202020204" pitchFamily="34" charset="0"/>
              </a:rPr>
              <a:t>bag</a:t>
            </a:r>
            <a:r>
              <a:rPr lang="en-IN" sz="800" b="0" i="0" dirty="0">
                <a:solidFill>
                  <a:srgbClr val="0000FF"/>
                </a:solidFill>
                <a:effectLst/>
                <a:latin typeface="arial" panose="020B0604020202020204" pitchFamily="34" charset="0"/>
              </a:rPr>
              <a:t>-</a:t>
            </a:r>
            <a:r>
              <a:rPr lang="en-IN" sz="800" b="1" i="0" dirty="0">
                <a:solidFill>
                  <a:srgbClr val="0000FF"/>
                </a:solidFill>
                <a:effectLst/>
                <a:latin typeface="arial" panose="020B0604020202020204" pitchFamily="34" charset="0"/>
              </a:rPr>
              <a:t>of</a:t>
            </a:r>
            <a:r>
              <a:rPr lang="en-IN" sz="800" b="0" i="0" dirty="0">
                <a:solidFill>
                  <a:srgbClr val="0000FF"/>
                </a:solidFill>
                <a:effectLst/>
                <a:latin typeface="arial" panose="020B0604020202020204" pitchFamily="34" charset="0"/>
              </a:rPr>
              <a:t>-</a:t>
            </a:r>
            <a:r>
              <a:rPr lang="en-IN" sz="800" b="1" i="0" dirty="0">
                <a:solidFill>
                  <a:srgbClr val="0000FF"/>
                </a:solidFill>
                <a:effectLst/>
                <a:latin typeface="arial" panose="020B0604020202020204" pitchFamily="34" charset="0"/>
              </a:rPr>
              <a:t>words</a:t>
            </a:r>
            <a:r>
              <a:rPr lang="en-IN" sz="800" b="0" i="0" dirty="0">
                <a:solidFill>
                  <a:srgbClr val="0000FF"/>
                </a:solidFill>
                <a:effectLst/>
                <a:latin typeface="arial" panose="020B0604020202020204" pitchFamily="34" charset="0"/>
              </a:rPr>
              <a:t> model, or </a:t>
            </a:r>
            <a:r>
              <a:rPr lang="en-IN" sz="800" b="0" i="0" dirty="0" err="1">
                <a:solidFill>
                  <a:srgbClr val="0000FF"/>
                </a:solidFill>
                <a:effectLst/>
                <a:latin typeface="arial" panose="020B0604020202020204" pitchFamily="34" charset="0"/>
              </a:rPr>
              <a:t>BoW</a:t>
            </a:r>
            <a:r>
              <a:rPr lang="en-IN" sz="800" b="0" i="0" dirty="0">
                <a:solidFill>
                  <a:srgbClr val="0000FF"/>
                </a:solidFill>
                <a:effectLst/>
                <a:latin typeface="arial" panose="020B0604020202020204" pitchFamily="34" charset="0"/>
              </a:rPr>
              <a:t> for short, is a way </a:t>
            </a:r>
            <a:r>
              <a:rPr lang="en-IN" sz="800" b="1" i="0" dirty="0">
                <a:solidFill>
                  <a:srgbClr val="0000FF"/>
                </a:solidFill>
                <a:effectLst/>
                <a:latin typeface="arial" panose="020B0604020202020204" pitchFamily="34" charset="0"/>
              </a:rPr>
              <a:t>of</a:t>
            </a:r>
            <a:r>
              <a:rPr lang="en-IN" sz="800" b="0" i="0" dirty="0">
                <a:solidFill>
                  <a:srgbClr val="0000FF"/>
                </a:solidFill>
                <a:effectLst/>
                <a:latin typeface="arial" panose="020B0604020202020204" pitchFamily="34" charset="0"/>
              </a:rPr>
              <a:t> extracting features from text for use in modelling</a:t>
            </a:r>
            <a:r>
              <a:rPr lang="en-IN" sz="800" dirty="0">
                <a:solidFill>
                  <a:srgbClr val="0000FF"/>
                </a:solidFill>
                <a:latin typeface="arial" panose="020B0604020202020204" pitchFamily="34" charset="0"/>
              </a:rPr>
              <a:t>.</a:t>
            </a:r>
          </a:p>
          <a:p>
            <a:endParaRPr lang="en-IN" sz="800" b="0" i="0" dirty="0">
              <a:solidFill>
                <a:srgbClr val="0000FF"/>
              </a:solidFill>
              <a:effectLst/>
              <a:latin typeface="arial" panose="020B0604020202020204" pitchFamily="34" charset="0"/>
            </a:endParaRPr>
          </a:p>
          <a:p>
            <a:r>
              <a:rPr lang="en-IN" sz="800" b="1" i="0" dirty="0">
                <a:solidFill>
                  <a:srgbClr val="0000FF"/>
                </a:solidFill>
                <a:effectLst/>
                <a:latin typeface="arial" panose="020B0604020202020204" pitchFamily="34" charset="0"/>
              </a:rPr>
              <a:t>TF-IDF</a:t>
            </a:r>
            <a:r>
              <a:rPr lang="en-IN" sz="800" b="0" i="0" dirty="0">
                <a:solidFill>
                  <a:srgbClr val="0000FF"/>
                </a:solidFill>
                <a:effectLst/>
                <a:latin typeface="arial" panose="020B0604020202020204" pitchFamily="34" charset="0"/>
              </a:rPr>
              <a:t> is a statistical measure that evaluates how relevant a word is to a document in a collection of documents. This is done by multiplying two metrics: how many times a word appears in a document, and the inverse document frequency of the word across a set of documents.</a:t>
            </a:r>
          </a:p>
          <a:p>
            <a:endParaRPr lang="en-US" sz="800" dirty="0">
              <a:solidFill>
                <a:srgbClr val="0000FF"/>
              </a:solidFill>
            </a:endParaRPr>
          </a:p>
        </p:txBody>
      </p:sp>
    </p:spTree>
    <p:extLst>
      <p:ext uri="{BB962C8B-B14F-4D97-AF65-F5344CB8AC3E}">
        <p14:creationId xmlns:p14="http://schemas.microsoft.com/office/powerpoint/2010/main" val="615315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64353-2FCE-422D-AF36-FD3BC1FB3BAB}"/>
              </a:ext>
            </a:extLst>
          </p:cNvPr>
          <p:cNvSpPr>
            <a:spLocks noGrp="1"/>
          </p:cNvSpPr>
          <p:nvPr>
            <p:ph type="title"/>
          </p:nvPr>
        </p:nvSpPr>
        <p:spPr/>
        <p:txBody>
          <a:bodyPr/>
          <a:lstStyle/>
          <a:p>
            <a:r>
              <a:rPr lang="en-US" dirty="0"/>
              <a:t>Analyzing Complaints and Praises</a:t>
            </a:r>
          </a:p>
        </p:txBody>
      </p:sp>
      <p:graphicFrame>
        <p:nvGraphicFramePr>
          <p:cNvPr id="5" name="Table 4">
            <a:extLst>
              <a:ext uri="{FF2B5EF4-FFF2-40B4-BE49-F238E27FC236}">
                <a16:creationId xmlns:a16="http://schemas.microsoft.com/office/drawing/2014/main" id="{FF80E756-05DD-40F3-B576-4197F86F33DE}"/>
              </a:ext>
            </a:extLst>
          </p:cNvPr>
          <p:cNvGraphicFramePr>
            <a:graphicFrameLocks noGrp="1"/>
          </p:cNvGraphicFramePr>
          <p:nvPr>
            <p:extLst>
              <p:ext uri="{D42A27DB-BD31-4B8C-83A1-F6EECF244321}">
                <p14:modId xmlns:p14="http://schemas.microsoft.com/office/powerpoint/2010/main" val="2665474449"/>
              </p:ext>
            </p:extLst>
          </p:nvPr>
        </p:nvGraphicFramePr>
        <p:xfrm>
          <a:off x="454969" y="1430169"/>
          <a:ext cx="5410200" cy="1152525"/>
        </p:xfrm>
        <a:graphic>
          <a:graphicData uri="http://schemas.openxmlformats.org/drawingml/2006/table">
            <a:tbl>
              <a:tblPr>
                <a:tableStyleId>{1E171933-4619-4E11-9A3F-F7608DF75F80}</a:tableStyleId>
              </a:tblPr>
              <a:tblGrid>
                <a:gridCol w="2233889">
                  <a:extLst>
                    <a:ext uri="{9D8B030D-6E8A-4147-A177-3AD203B41FA5}">
                      <a16:colId xmlns:a16="http://schemas.microsoft.com/office/drawing/2014/main" val="2176512862"/>
                    </a:ext>
                  </a:extLst>
                </a:gridCol>
                <a:gridCol w="2122829">
                  <a:extLst>
                    <a:ext uri="{9D8B030D-6E8A-4147-A177-3AD203B41FA5}">
                      <a16:colId xmlns:a16="http://schemas.microsoft.com/office/drawing/2014/main" val="3159235243"/>
                    </a:ext>
                  </a:extLst>
                </a:gridCol>
                <a:gridCol w="1053482">
                  <a:extLst>
                    <a:ext uri="{9D8B030D-6E8A-4147-A177-3AD203B41FA5}">
                      <a16:colId xmlns:a16="http://schemas.microsoft.com/office/drawing/2014/main" val="3424228438"/>
                    </a:ext>
                  </a:extLst>
                </a:gridCol>
              </a:tblGrid>
              <a:tr h="190500">
                <a:tc>
                  <a:txBody>
                    <a:bodyPr/>
                    <a:lstStyle/>
                    <a:p>
                      <a:pPr algn="l" fontAlgn="b"/>
                      <a:r>
                        <a:rPr lang="en-US" sz="1100" b="1" u="none" strike="noStrike" dirty="0">
                          <a:solidFill>
                            <a:srgbClr val="0000FF"/>
                          </a:solidFill>
                          <a:effectLst/>
                        </a:rPr>
                        <a:t>Category</a:t>
                      </a:r>
                      <a:endParaRPr lang="en-US" sz="1100" b="1" i="0" u="none" strike="noStrike" dirty="0">
                        <a:solidFill>
                          <a:srgbClr val="0000FF"/>
                        </a:solidFill>
                        <a:effectLst/>
                        <a:latin typeface="Calibri" panose="020F0502020204030204" pitchFamily="34" charset="0"/>
                      </a:endParaRPr>
                    </a:p>
                  </a:txBody>
                  <a:tcPr marL="9525" marR="9525" marT="9525" marB="0" anchor="b"/>
                </a:tc>
                <a:tc>
                  <a:txBody>
                    <a:bodyPr/>
                    <a:lstStyle/>
                    <a:p>
                      <a:pPr algn="ctr" fontAlgn="b"/>
                      <a:r>
                        <a:rPr lang="en-US" sz="1100" b="1" u="none" strike="noStrike" dirty="0">
                          <a:solidFill>
                            <a:srgbClr val="0000FF"/>
                          </a:solidFill>
                          <a:effectLst/>
                        </a:rPr>
                        <a:t>Reviews</a:t>
                      </a:r>
                      <a:endParaRPr lang="en-US" sz="1100" b="1" i="0" u="none" strike="noStrike" dirty="0">
                        <a:solidFill>
                          <a:srgbClr val="0000FF"/>
                        </a:solidFill>
                        <a:effectLst/>
                        <a:latin typeface="Calibri" panose="020F0502020204030204" pitchFamily="34" charset="0"/>
                      </a:endParaRPr>
                    </a:p>
                  </a:txBody>
                  <a:tcPr marL="9525" marR="9525" marT="9525" marB="0" anchor="b"/>
                </a:tc>
                <a:tc>
                  <a:txBody>
                    <a:bodyPr/>
                    <a:lstStyle/>
                    <a:p>
                      <a:pPr algn="ctr" fontAlgn="b"/>
                      <a:r>
                        <a:rPr lang="en-US" sz="1100" b="1" u="none" strike="noStrike" dirty="0">
                          <a:solidFill>
                            <a:srgbClr val="0000FF"/>
                          </a:solidFill>
                          <a:effectLst/>
                        </a:rPr>
                        <a:t>Reviews %</a:t>
                      </a:r>
                      <a:endParaRPr lang="en-US" sz="1100" b="1" i="0" u="none" strike="noStrike" dirty="0">
                        <a:solidFill>
                          <a:srgbClr val="0000FF"/>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80553315"/>
                  </a:ext>
                </a:extLst>
              </a:tr>
              <a:tr h="190500">
                <a:tc>
                  <a:txBody>
                    <a:bodyPr/>
                    <a:lstStyle/>
                    <a:p>
                      <a:pPr algn="l" fontAlgn="b"/>
                      <a:r>
                        <a:rPr lang="en-US" sz="1100" b="0" i="0" u="none" strike="noStrike">
                          <a:solidFill>
                            <a:srgbClr val="000000"/>
                          </a:solidFill>
                          <a:effectLst/>
                          <a:latin typeface="Calibri" panose="020F0502020204030204" pitchFamily="34" charset="0"/>
                        </a:rPr>
                        <a:t>Negative only</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273</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10%</a:t>
                      </a:r>
                    </a:p>
                  </a:txBody>
                  <a:tcPr marL="9525" marR="9525" marT="9525" marB="0" anchor="b"/>
                </a:tc>
                <a:extLst>
                  <a:ext uri="{0D108BD9-81ED-4DB2-BD59-A6C34878D82A}">
                    <a16:rowId xmlns:a16="http://schemas.microsoft.com/office/drawing/2014/main" val="2379248565"/>
                  </a:ext>
                </a:extLst>
              </a:tr>
              <a:tr h="190500">
                <a:tc>
                  <a:txBody>
                    <a:bodyPr/>
                    <a:lstStyle/>
                    <a:p>
                      <a:pPr algn="l" fontAlgn="b"/>
                      <a:r>
                        <a:rPr lang="en-US" sz="1100" b="0" i="0" u="none" strike="noStrike">
                          <a:solidFill>
                            <a:srgbClr val="000000"/>
                          </a:solidFill>
                          <a:effectLst/>
                          <a:latin typeface="Calibri" panose="020F0502020204030204" pitchFamily="34" charset="0"/>
                        </a:rPr>
                        <a:t>Complaints</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274</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10%</a:t>
                      </a:r>
                    </a:p>
                  </a:txBody>
                  <a:tcPr marL="9525" marR="9525" marT="9525" marB="0" anchor="b"/>
                </a:tc>
                <a:extLst>
                  <a:ext uri="{0D108BD9-81ED-4DB2-BD59-A6C34878D82A}">
                    <a16:rowId xmlns:a16="http://schemas.microsoft.com/office/drawing/2014/main" val="3923156097"/>
                  </a:ext>
                </a:extLst>
              </a:tr>
              <a:tr h="190500">
                <a:tc>
                  <a:txBody>
                    <a:bodyPr/>
                    <a:lstStyle/>
                    <a:p>
                      <a:pPr algn="l" fontAlgn="b"/>
                      <a:r>
                        <a:rPr lang="en-US" sz="1100" b="0" i="0" u="none" strike="noStrike">
                          <a:solidFill>
                            <a:srgbClr val="000000"/>
                          </a:solidFill>
                          <a:effectLst/>
                          <a:latin typeface="Calibri" panose="020F0502020204030204" pitchFamily="34" charset="0"/>
                        </a:rPr>
                        <a:t>Positive Only</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1895</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68%</a:t>
                      </a:r>
                    </a:p>
                  </a:txBody>
                  <a:tcPr marL="9525" marR="9525" marT="9525" marB="0" anchor="b"/>
                </a:tc>
                <a:extLst>
                  <a:ext uri="{0D108BD9-81ED-4DB2-BD59-A6C34878D82A}">
                    <a16:rowId xmlns:a16="http://schemas.microsoft.com/office/drawing/2014/main" val="2488815665"/>
                  </a:ext>
                </a:extLst>
              </a:tr>
              <a:tr h="190500">
                <a:tc>
                  <a:txBody>
                    <a:bodyPr/>
                    <a:lstStyle/>
                    <a:p>
                      <a:pPr algn="l" fontAlgn="b"/>
                      <a:r>
                        <a:rPr lang="en-US" sz="1100" b="0" i="0" u="none" strike="noStrike">
                          <a:solidFill>
                            <a:srgbClr val="000000"/>
                          </a:solidFill>
                          <a:effectLst/>
                          <a:latin typeface="Calibri" panose="020F0502020204030204" pitchFamily="34" charset="0"/>
                        </a:rPr>
                        <a:t>Praise</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340</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12%</a:t>
                      </a:r>
                    </a:p>
                  </a:txBody>
                  <a:tcPr marL="9525" marR="9525" marT="9525" marB="0" anchor="b"/>
                </a:tc>
                <a:extLst>
                  <a:ext uri="{0D108BD9-81ED-4DB2-BD59-A6C34878D82A}">
                    <a16:rowId xmlns:a16="http://schemas.microsoft.com/office/drawing/2014/main" val="2983963832"/>
                  </a:ext>
                </a:extLst>
              </a:tr>
              <a:tr h="200025">
                <a:tc>
                  <a:txBody>
                    <a:bodyPr/>
                    <a:lstStyle/>
                    <a:p>
                      <a:pPr algn="l" fontAlgn="b"/>
                      <a:r>
                        <a:rPr lang="en-US" sz="1100" b="1" u="none" strike="noStrike" dirty="0">
                          <a:effectLst/>
                        </a:rPr>
                        <a:t>Total</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2782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04390100"/>
                  </a:ext>
                </a:extLst>
              </a:tr>
            </a:tbl>
          </a:graphicData>
        </a:graphic>
      </p:graphicFrame>
      <p:sp>
        <p:nvSpPr>
          <p:cNvPr id="6" name="TextBox 5">
            <a:extLst>
              <a:ext uri="{FF2B5EF4-FFF2-40B4-BE49-F238E27FC236}">
                <a16:creationId xmlns:a16="http://schemas.microsoft.com/office/drawing/2014/main" id="{DD9CB878-11D1-44AE-B83D-748607EB07D5}"/>
              </a:ext>
            </a:extLst>
          </p:cNvPr>
          <p:cNvSpPr txBox="1"/>
          <p:nvPr/>
        </p:nvSpPr>
        <p:spPr>
          <a:xfrm>
            <a:off x="6021859" y="1348929"/>
            <a:ext cx="5972433" cy="2462213"/>
          </a:xfrm>
          <a:prstGeom prst="rect">
            <a:avLst/>
          </a:prstGeom>
          <a:noFill/>
        </p:spPr>
        <p:txBody>
          <a:bodyPr wrap="square" rtlCol="0">
            <a:spAutoFit/>
          </a:bodyPr>
          <a:lstStyle/>
          <a:p>
            <a:r>
              <a:rPr lang="en-IN" sz="1400" dirty="0"/>
              <a:t>From The 547 negative reviews Identified by Vader lexicon sentiment , we have segregated into 4 categories Complaints, Negative only , Positive only and  Praise. </a:t>
            </a:r>
          </a:p>
          <a:p>
            <a:endParaRPr lang="en-IN" sz="1400" dirty="0"/>
          </a:p>
          <a:p>
            <a:r>
              <a:rPr lang="en-IN" sz="1400" dirty="0"/>
              <a:t>1) “Complaints” with 10 % is having Negative High score followed by mix of  Positive scores  &amp; Neutral scores.</a:t>
            </a:r>
          </a:p>
          <a:p>
            <a:r>
              <a:rPr lang="en-IN" sz="1400" dirty="0"/>
              <a:t>2) “Negative only” with 10 % is having only Negative score and neutral scores.</a:t>
            </a:r>
          </a:p>
          <a:p>
            <a:r>
              <a:rPr lang="en-IN" sz="1400" dirty="0"/>
              <a:t>3) “Positive only” 68 % is having Positive High score followed by mix of Negative scores  &amp; Neutral scores.</a:t>
            </a:r>
          </a:p>
          <a:p>
            <a:r>
              <a:rPr lang="en-IN" sz="1400" dirty="0"/>
              <a:t>4) “Praise” 12% is having only Positive score and neutral scores.</a:t>
            </a:r>
          </a:p>
        </p:txBody>
      </p:sp>
      <p:sp>
        <p:nvSpPr>
          <p:cNvPr id="7" name="TextBox 6">
            <a:extLst>
              <a:ext uri="{FF2B5EF4-FFF2-40B4-BE49-F238E27FC236}">
                <a16:creationId xmlns:a16="http://schemas.microsoft.com/office/drawing/2014/main" id="{A6F856EB-22F8-4351-9F8B-69B5D9D94F5D}"/>
              </a:ext>
            </a:extLst>
          </p:cNvPr>
          <p:cNvSpPr txBox="1"/>
          <p:nvPr/>
        </p:nvSpPr>
        <p:spPr>
          <a:xfrm>
            <a:off x="6050691" y="4124076"/>
            <a:ext cx="5914768" cy="2246769"/>
          </a:xfrm>
          <a:prstGeom prst="rect">
            <a:avLst/>
          </a:prstGeom>
          <a:noFill/>
        </p:spPr>
        <p:txBody>
          <a:bodyPr wrap="square" rtlCol="0">
            <a:spAutoFit/>
          </a:bodyPr>
          <a:lstStyle/>
          <a:p>
            <a:r>
              <a:rPr lang="en-IN" sz="1400" dirty="0"/>
              <a:t>Conclusion : </a:t>
            </a:r>
          </a:p>
          <a:p>
            <a:endParaRPr lang="en-IN" sz="1400" dirty="0"/>
          </a:p>
          <a:p>
            <a:r>
              <a:rPr lang="en-IN" sz="1400" dirty="0"/>
              <a:t>Overall : -Majority of the  reviews are towards  “Positive only”  which is good, but the  company has to work towards converting the Praise 12% to “positive only” , followed by the negative reviews 20%.</a:t>
            </a:r>
          </a:p>
          <a:p>
            <a:endParaRPr lang="en-IN" sz="1400" dirty="0"/>
          </a:p>
          <a:p>
            <a:endParaRPr lang="en-IN" sz="1400" dirty="0"/>
          </a:p>
          <a:p>
            <a:r>
              <a:rPr lang="en-IN" sz="1400" dirty="0"/>
              <a:t>2021 :- Over the past 6 years the company has been able to improve the scores for “Positive only” for 2021 with 74% , and improved the praise to 14% and reduced the negative reviews.</a:t>
            </a:r>
          </a:p>
        </p:txBody>
      </p:sp>
      <p:graphicFrame>
        <p:nvGraphicFramePr>
          <p:cNvPr id="8" name="Table 7">
            <a:extLst>
              <a:ext uri="{FF2B5EF4-FFF2-40B4-BE49-F238E27FC236}">
                <a16:creationId xmlns:a16="http://schemas.microsoft.com/office/drawing/2014/main" id="{203AB2A2-3E65-4C42-B1CE-9C4C1ABE2FF0}"/>
              </a:ext>
            </a:extLst>
          </p:cNvPr>
          <p:cNvGraphicFramePr>
            <a:graphicFrameLocks noGrp="1"/>
          </p:cNvGraphicFramePr>
          <p:nvPr>
            <p:extLst>
              <p:ext uri="{D42A27DB-BD31-4B8C-83A1-F6EECF244321}">
                <p14:modId xmlns:p14="http://schemas.microsoft.com/office/powerpoint/2010/main" val="1083684945"/>
              </p:ext>
            </p:extLst>
          </p:nvPr>
        </p:nvGraphicFramePr>
        <p:xfrm>
          <a:off x="410519" y="4261149"/>
          <a:ext cx="5499100" cy="952500"/>
        </p:xfrm>
        <a:graphic>
          <a:graphicData uri="http://schemas.openxmlformats.org/drawingml/2006/table">
            <a:tbl>
              <a:tblPr>
                <a:tableStyleId>{1E171933-4619-4E11-9A3F-F7608DF75F80}</a:tableStyleId>
              </a:tblPr>
              <a:tblGrid>
                <a:gridCol w="1231900">
                  <a:extLst>
                    <a:ext uri="{9D8B030D-6E8A-4147-A177-3AD203B41FA5}">
                      <a16:colId xmlns:a16="http://schemas.microsoft.com/office/drawing/2014/main" val="3455601721"/>
                    </a:ext>
                  </a:extLst>
                </a:gridCol>
                <a:gridCol w="609600">
                  <a:extLst>
                    <a:ext uri="{9D8B030D-6E8A-4147-A177-3AD203B41FA5}">
                      <a16:colId xmlns:a16="http://schemas.microsoft.com/office/drawing/2014/main" val="8274249"/>
                    </a:ext>
                  </a:extLst>
                </a:gridCol>
                <a:gridCol w="609600">
                  <a:extLst>
                    <a:ext uri="{9D8B030D-6E8A-4147-A177-3AD203B41FA5}">
                      <a16:colId xmlns:a16="http://schemas.microsoft.com/office/drawing/2014/main" val="2062706072"/>
                    </a:ext>
                  </a:extLst>
                </a:gridCol>
                <a:gridCol w="609600">
                  <a:extLst>
                    <a:ext uri="{9D8B030D-6E8A-4147-A177-3AD203B41FA5}">
                      <a16:colId xmlns:a16="http://schemas.microsoft.com/office/drawing/2014/main" val="1872466472"/>
                    </a:ext>
                  </a:extLst>
                </a:gridCol>
                <a:gridCol w="609600">
                  <a:extLst>
                    <a:ext uri="{9D8B030D-6E8A-4147-A177-3AD203B41FA5}">
                      <a16:colId xmlns:a16="http://schemas.microsoft.com/office/drawing/2014/main" val="3625745912"/>
                    </a:ext>
                  </a:extLst>
                </a:gridCol>
                <a:gridCol w="609600">
                  <a:extLst>
                    <a:ext uri="{9D8B030D-6E8A-4147-A177-3AD203B41FA5}">
                      <a16:colId xmlns:a16="http://schemas.microsoft.com/office/drawing/2014/main" val="1002393401"/>
                    </a:ext>
                  </a:extLst>
                </a:gridCol>
                <a:gridCol w="609600">
                  <a:extLst>
                    <a:ext uri="{9D8B030D-6E8A-4147-A177-3AD203B41FA5}">
                      <a16:colId xmlns:a16="http://schemas.microsoft.com/office/drawing/2014/main" val="1778990217"/>
                    </a:ext>
                  </a:extLst>
                </a:gridCol>
                <a:gridCol w="609600">
                  <a:extLst>
                    <a:ext uri="{9D8B030D-6E8A-4147-A177-3AD203B41FA5}">
                      <a16:colId xmlns:a16="http://schemas.microsoft.com/office/drawing/2014/main" val="2640570207"/>
                    </a:ext>
                  </a:extLst>
                </a:gridCol>
              </a:tblGrid>
              <a:tr h="190500">
                <a:tc>
                  <a:txBody>
                    <a:bodyPr/>
                    <a:lstStyle/>
                    <a:p>
                      <a:pPr algn="l" fontAlgn="b"/>
                      <a:r>
                        <a:rPr lang="en-US" sz="1100" b="1" u="none" strike="noStrike" dirty="0">
                          <a:solidFill>
                            <a:srgbClr val="0000FF"/>
                          </a:solidFill>
                          <a:effectLst/>
                        </a:rPr>
                        <a:t>Category</a:t>
                      </a:r>
                      <a:endParaRPr lang="en-US" sz="1100" b="1" i="0" u="none" strike="noStrike" dirty="0">
                        <a:solidFill>
                          <a:srgbClr val="0000FF"/>
                        </a:solidFill>
                        <a:effectLst/>
                        <a:latin typeface="Calibri" panose="020F0502020204030204" pitchFamily="34" charset="0"/>
                      </a:endParaRPr>
                    </a:p>
                  </a:txBody>
                  <a:tcPr marL="9525" marR="9525" marT="9525" marB="0" anchor="b"/>
                </a:tc>
                <a:tc>
                  <a:txBody>
                    <a:bodyPr/>
                    <a:lstStyle/>
                    <a:p>
                      <a:pPr algn="ctr" fontAlgn="b"/>
                      <a:r>
                        <a:rPr lang="en-US" sz="1100" b="1" u="none" strike="noStrike" dirty="0">
                          <a:solidFill>
                            <a:srgbClr val="0000FF"/>
                          </a:solidFill>
                          <a:effectLst/>
                        </a:rPr>
                        <a:t>2015</a:t>
                      </a:r>
                      <a:endParaRPr lang="en-US" sz="1100" b="1" i="0" u="none" strike="noStrike" dirty="0">
                        <a:solidFill>
                          <a:srgbClr val="0000FF"/>
                        </a:solidFill>
                        <a:effectLst/>
                        <a:latin typeface="Calibri" panose="020F0502020204030204" pitchFamily="34" charset="0"/>
                      </a:endParaRPr>
                    </a:p>
                  </a:txBody>
                  <a:tcPr marL="9525" marR="9525" marT="9525" marB="0" anchor="b"/>
                </a:tc>
                <a:tc>
                  <a:txBody>
                    <a:bodyPr/>
                    <a:lstStyle/>
                    <a:p>
                      <a:pPr algn="ctr" fontAlgn="b"/>
                      <a:r>
                        <a:rPr lang="en-US" sz="1100" b="1" u="none" strike="noStrike" dirty="0">
                          <a:solidFill>
                            <a:srgbClr val="0000FF"/>
                          </a:solidFill>
                          <a:effectLst/>
                        </a:rPr>
                        <a:t>2016</a:t>
                      </a:r>
                      <a:endParaRPr lang="en-US" sz="1100" b="1" i="0" u="none" strike="noStrike" dirty="0">
                        <a:solidFill>
                          <a:srgbClr val="0000FF"/>
                        </a:solidFill>
                        <a:effectLst/>
                        <a:latin typeface="Calibri" panose="020F0502020204030204" pitchFamily="34" charset="0"/>
                      </a:endParaRPr>
                    </a:p>
                  </a:txBody>
                  <a:tcPr marL="9525" marR="9525" marT="9525" marB="0" anchor="b"/>
                </a:tc>
                <a:tc>
                  <a:txBody>
                    <a:bodyPr/>
                    <a:lstStyle/>
                    <a:p>
                      <a:pPr algn="ctr" fontAlgn="b"/>
                      <a:r>
                        <a:rPr lang="en-US" sz="1100" b="1" u="none" strike="noStrike" dirty="0">
                          <a:solidFill>
                            <a:srgbClr val="0000FF"/>
                          </a:solidFill>
                          <a:effectLst/>
                        </a:rPr>
                        <a:t>2017</a:t>
                      </a:r>
                      <a:endParaRPr lang="en-US" sz="1100" b="1" i="0" u="none" strike="noStrike" dirty="0">
                        <a:solidFill>
                          <a:srgbClr val="0000FF"/>
                        </a:solidFill>
                        <a:effectLst/>
                        <a:latin typeface="Calibri" panose="020F0502020204030204" pitchFamily="34" charset="0"/>
                      </a:endParaRPr>
                    </a:p>
                  </a:txBody>
                  <a:tcPr marL="9525" marR="9525" marT="9525" marB="0" anchor="b"/>
                </a:tc>
                <a:tc>
                  <a:txBody>
                    <a:bodyPr/>
                    <a:lstStyle/>
                    <a:p>
                      <a:pPr algn="ctr" fontAlgn="b"/>
                      <a:r>
                        <a:rPr lang="en-US" sz="1100" b="1" u="none" strike="noStrike" dirty="0">
                          <a:solidFill>
                            <a:srgbClr val="0000FF"/>
                          </a:solidFill>
                          <a:effectLst/>
                        </a:rPr>
                        <a:t>2018</a:t>
                      </a:r>
                      <a:endParaRPr lang="en-US" sz="1100" b="1" i="0" u="none" strike="noStrike" dirty="0">
                        <a:solidFill>
                          <a:srgbClr val="0000FF"/>
                        </a:solidFill>
                        <a:effectLst/>
                        <a:latin typeface="Calibri" panose="020F0502020204030204" pitchFamily="34" charset="0"/>
                      </a:endParaRPr>
                    </a:p>
                  </a:txBody>
                  <a:tcPr marL="9525" marR="9525" marT="9525" marB="0" anchor="b"/>
                </a:tc>
                <a:tc>
                  <a:txBody>
                    <a:bodyPr/>
                    <a:lstStyle/>
                    <a:p>
                      <a:pPr algn="ctr" fontAlgn="b"/>
                      <a:r>
                        <a:rPr lang="en-US" sz="1100" b="1" u="none" strike="noStrike" dirty="0">
                          <a:solidFill>
                            <a:srgbClr val="0000FF"/>
                          </a:solidFill>
                          <a:effectLst/>
                        </a:rPr>
                        <a:t>2019</a:t>
                      </a:r>
                      <a:endParaRPr lang="en-US" sz="1100" b="1" i="0" u="none" strike="noStrike" dirty="0">
                        <a:solidFill>
                          <a:srgbClr val="0000FF"/>
                        </a:solidFill>
                        <a:effectLst/>
                        <a:latin typeface="Calibri" panose="020F0502020204030204" pitchFamily="34" charset="0"/>
                      </a:endParaRPr>
                    </a:p>
                  </a:txBody>
                  <a:tcPr marL="9525" marR="9525" marT="9525" marB="0" anchor="b"/>
                </a:tc>
                <a:tc>
                  <a:txBody>
                    <a:bodyPr/>
                    <a:lstStyle/>
                    <a:p>
                      <a:pPr algn="ctr" fontAlgn="b"/>
                      <a:r>
                        <a:rPr lang="en-US" sz="1100" b="1" u="none" strike="noStrike" dirty="0">
                          <a:solidFill>
                            <a:srgbClr val="0000FF"/>
                          </a:solidFill>
                          <a:effectLst/>
                        </a:rPr>
                        <a:t>2020</a:t>
                      </a:r>
                      <a:endParaRPr lang="en-US" sz="1100" b="1" i="0" u="none" strike="noStrike" dirty="0">
                        <a:solidFill>
                          <a:srgbClr val="0000FF"/>
                        </a:solidFill>
                        <a:effectLst/>
                        <a:latin typeface="Calibri" panose="020F0502020204030204" pitchFamily="34" charset="0"/>
                      </a:endParaRPr>
                    </a:p>
                  </a:txBody>
                  <a:tcPr marL="9525" marR="9525" marT="9525" marB="0" anchor="b"/>
                </a:tc>
                <a:tc>
                  <a:txBody>
                    <a:bodyPr/>
                    <a:lstStyle/>
                    <a:p>
                      <a:pPr algn="ctr" fontAlgn="b"/>
                      <a:r>
                        <a:rPr lang="en-US" sz="1100" b="1" u="none" strike="noStrike" dirty="0">
                          <a:solidFill>
                            <a:srgbClr val="0000FF"/>
                          </a:solidFill>
                          <a:effectLst/>
                        </a:rPr>
                        <a:t>2021</a:t>
                      </a:r>
                      <a:endParaRPr lang="en-US" sz="1100" b="1" i="0" u="none" strike="noStrike" dirty="0">
                        <a:solidFill>
                          <a:srgbClr val="0000FF"/>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85472223"/>
                  </a:ext>
                </a:extLst>
              </a:tr>
              <a:tr h="190500">
                <a:tc>
                  <a:txBody>
                    <a:bodyPr/>
                    <a:lstStyle/>
                    <a:p>
                      <a:pPr algn="l" fontAlgn="b"/>
                      <a:r>
                        <a:rPr lang="en-US" sz="1100" b="0" i="0" u="none" strike="noStrike">
                          <a:solidFill>
                            <a:srgbClr val="000000"/>
                          </a:solidFill>
                          <a:effectLst/>
                          <a:latin typeface="Calibri" panose="020F0502020204030204" pitchFamily="34" charset="0"/>
                        </a:rPr>
                        <a:t>Negative only</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12%</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10%</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15%</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12%</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13%</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6%</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5%</a:t>
                      </a:r>
                    </a:p>
                  </a:txBody>
                  <a:tcPr marL="9525" marR="9525" marT="9525" marB="0" anchor="b"/>
                </a:tc>
                <a:extLst>
                  <a:ext uri="{0D108BD9-81ED-4DB2-BD59-A6C34878D82A}">
                    <a16:rowId xmlns:a16="http://schemas.microsoft.com/office/drawing/2014/main" val="1707357647"/>
                  </a:ext>
                </a:extLst>
              </a:tr>
              <a:tr h="190500">
                <a:tc>
                  <a:txBody>
                    <a:bodyPr/>
                    <a:lstStyle/>
                    <a:p>
                      <a:pPr algn="l" fontAlgn="b"/>
                      <a:r>
                        <a:rPr lang="en-US" sz="1100" b="0" i="0" u="none" strike="noStrike">
                          <a:solidFill>
                            <a:srgbClr val="000000"/>
                          </a:solidFill>
                          <a:effectLst/>
                          <a:latin typeface="Calibri" panose="020F0502020204030204" pitchFamily="34" charset="0"/>
                        </a:rPr>
                        <a:t>Complaint</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11%</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7%</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11%</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14%</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14%</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8%</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7%</a:t>
                      </a:r>
                    </a:p>
                  </a:txBody>
                  <a:tcPr marL="9525" marR="9525" marT="9525" marB="0" anchor="b"/>
                </a:tc>
                <a:extLst>
                  <a:ext uri="{0D108BD9-81ED-4DB2-BD59-A6C34878D82A}">
                    <a16:rowId xmlns:a16="http://schemas.microsoft.com/office/drawing/2014/main" val="2138167010"/>
                  </a:ext>
                </a:extLst>
              </a:tr>
              <a:tr h="190500">
                <a:tc>
                  <a:txBody>
                    <a:bodyPr/>
                    <a:lstStyle/>
                    <a:p>
                      <a:pPr algn="l" fontAlgn="b"/>
                      <a:r>
                        <a:rPr lang="en-US" sz="1100" b="0" i="0" u="none" strike="noStrike">
                          <a:solidFill>
                            <a:srgbClr val="000000"/>
                          </a:solidFill>
                          <a:effectLst/>
                          <a:latin typeface="Calibri" panose="020F0502020204030204" pitchFamily="34" charset="0"/>
                        </a:rPr>
                        <a:t>Positive Only</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65%</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70%</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57%</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57%</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61%</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78%</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74%</a:t>
                      </a:r>
                    </a:p>
                  </a:txBody>
                  <a:tcPr marL="9525" marR="9525" marT="9525" marB="0" anchor="b"/>
                </a:tc>
                <a:extLst>
                  <a:ext uri="{0D108BD9-81ED-4DB2-BD59-A6C34878D82A}">
                    <a16:rowId xmlns:a16="http://schemas.microsoft.com/office/drawing/2014/main" val="3570471476"/>
                  </a:ext>
                </a:extLst>
              </a:tr>
              <a:tr h="190500">
                <a:tc>
                  <a:txBody>
                    <a:bodyPr/>
                    <a:lstStyle/>
                    <a:p>
                      <a:pPr algn="l" fontAlgn="b"/>
                      <a:r>
                        <a:rPr lang="en-US" sz="1100" b="0" i="0" u="none" strike="noStrike">
                          <a:solidFill>
                            <a:srgbClr val="000000"/>
                          </a:solidFill>
                          <a:effectLst/>
                          <a:latin typeface="Calibri" panose="020F0502020204030204" pitchFamily="34" charset="0"/>
                        </a:rPr>
                        <a:t>Praise</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12%</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13%</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17%</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17%</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11%</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8%</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14%</a:t>
                      </a:r>
                    </a:p>
                  </a:txBody>
                  <a:tcPr marL="9525" marR="9525" marT="9525" marB="0" anchor="b"/>
                </a:tc>
                <a:extLst>
                  <a:ext uri="{0D108BD9-81ED-4DB2-BD59-A6C34878D82A}">
                    <a16:rowId xmlns:a16="http://schemas.microsoft.com/office/drawing/2014/main" val="785851290"/>
                  </a:ext>
                </a:extLst>
              </a:tr>
            </a:tbl>
          </a:graphicData>
        </a:graphic>
      </p:graphicFrame>
    </p:spTree>
    <p:extLst>
      <p:ext uri="{BB962C8B-B14F-4D97-AF65-F5344CB8AC3E}">
        <p14:creationId xmlns:p14="http://schemas.microsoft.com/office/powerpoint/2010/main" val="5504568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64353-2FCE-422D-AF36-FD3BC1FB3BAB}"/>
              </a:ext>
            </a:extLst>
          </p:cNvPr>
          <p:cNvSpPr>
            <a:spLocks noGrp="1"/>
          </p:cNvSpPr>
          <p:nvPr>
            <p:ph type="title"/>
          </p:nvPr>
        </p:nvSpPr>
        <p:spPr/>
        <p:txBody>
          <a:bodyPr>
            <a:normAutofit fontScale="90000"/>
          </a:bodyPr>
          <a:lstStyle/>
          <a:p>
            <a:r>
              <a:rPr lang="en-US" dirty="0"/>
              <a:t>Analyzing Complaints and Praises-</a:t>
            </a:r>
            <a:br>
              <a:rPr lang="en-US" dirty="0"/>
            </a:br>
            <a:r>
              <a:rPr lang="en-US" dirty="0"/>
              <a:t> Words and Length</a:t>
            </a:r>
          </a:p>
        </p:txBody>
      </p:sp>
      <p:sp>
        <p:nvSpPr>
          <p:cNvPr id="6" name="TextBox 5">
            <a:extLst>
              <a:ext uri="{FF2B5EF4-FFF2-40B4-BE49-F238E27FC236}">
                <a16:creationId xmlns:a16="http://schemas.microsoft.com/office/drawing/2014/main" id="{DD9CB878-11D1-44AE-B83D-748607EB07D5}"/>
              </a:ext>
            </a:extLst>
          </p:cNvPr>
          <p:cNvSpPr txBox="1"/>
          <p:nvPr/>
        </p:nvSpPr>
        <p:spPr>
          <a:xfrm>
            <a:off x="6120713" y="1249581"/>
            <a:ext cx="5832389" cy="1815882"/>
          </a:xfrm>
          <a:prstGeom prst="rect">
            <a:avLst/>
          </a:prstGeom>
          <a:noFill/>
        </p:spPr>
        <p:txBody>
          <a:bodyPr wrap="square" rtlCol="0">
            <a:spAutoFit/>
          </a:bodyPr>
          <a:lstStyle/>
          <a:p>
            <a:r>
              <a:rPr lang="en-IN" sz="1400" dirty="0"/>
              <a:t>On an average number of words 14.67 Words are used in reviews and 79.29 </a:t>
            </a:r>
            <a:r>
              <a:rPr lang="en-IN" sz="1400" dirty="0" err="1"/>
              <a:t>Avg</a:t>
            </a:r>
            <a:r>
              <a:rPr lang="en-IN" sz="1400" dirty="0"/>
              <a:t> Length of the reviews. </a:t>
            </a:r>
          </a:p>
          <a:p>
            <a:r>
              <a:rPr lang="en-IN" sz="1400" dirty="0"/>
              <a:t>For Praise has the highest average for both </a:t>
            </a:r>
            <a:r>
              <a:rPr lang="en-IN" sz="1400" dirty="0" err="1"/>
              <a:t>Avg</a:t>
            </a:r>
            <a:r>
              <a:rPr lang="en-IN" sz="1400" dirty="0"/>
              <a:t> # of words 32 and Avg. length 174.</a:t>
            </a:r>
          </a:p>
          <a:p>
            <a:r>
              <a:rPr lang="en-IN" sz="1400" dirty="0"/>
              <a:t>For the Positive only has the Lowest average for both </a:t>
            </a:r>
            <a:r>
              <a:rPr lang="en-IN" sz="1400" dirty="0" err="1"/>
              <a:t>Avg</a:t>
            </a:r>
            <a:r>
              <a:rPr lang="en-IN" sz="1400" dirty="0"/>
              <a:t> # of words 9 and Avg. length 52.  </a:t>
            </a:r>
          </a:p>
          <a:p>
            <a:endParaRPr lang="en-IN" sz="1400" dirty="0"/>
          </a:p>
          <a:p>
            <a:r>
              <a:rPr lang="en-IN" sz="1400" dirty="0"/>
              <a:t>   </a:t>
            </a:r>
          </a:p>
        </p:txBody>
      </p:sp>
      <p:sp>
        <p:nvSpPr>
          <p:cNvPr id="7" name="TextBox 6">
            <a:extLst>
              <a:ext uri="{FF2B5EF4-FFF2-40B4-BE49-F238E27FC236}">
                <a16:creationId xmlns:a16="http://schemas.microsoft.com/office/drawing/2014/main" id="{A6F856EB-22F8-4351-9F8B-69B5D9D94F5D}"/>
              </a:ext>
            </a:extLst>
          </p:cNvPr>
          <p:cNvSpPr txBox="1"/>
          <p:nvPr/>
        </p:nvSpPr>
        <p:spPr>
          <a:xfrm>
            <a:off x="6079524" y="3065463"/>
            <a:ext cx="5914768" cy="3754874"/>
          </a:xfrm>
          <a:prstGeom prst="rect">
            <a:avLst/>
          </a:prstGeom>
          <a:noFill/>
        </p:spPr>
        <p:txBody>
          <a:bodyPr wrap="square" rtlCol="0">
            <a:spAutoFit/>
          </a:bodyPr>
          <a:lstStyle/>
          <a:p>
            <a:r>
              <a:rPr lang="en-IN" sz="1400" dirty="0"/>
              <a:t>Conclusion : </a:t>
            </a:r>
          </a:p>
          <a:p>
            <a:r>
              <a:rPr lang="en-IN" sz="1400" dirty="0"/>
              <a:t>Customers  tend  to write less when they are either very happy(Positive only) or very unsatisfied(Negative only) </a:t>
            </a:r>
          </a:p>
          <a:p>
            <a:endParaRPr lang="en-IN" sz="1400" dirty="0"/>
          </a:p>
          <a:p>
            <a:r>
              <a:rPr lang="en-IN" sz="1400" dirty="0"/>
              <a:t>On an average the reviews </a:t>
            </a:r>
            <a:r>
              <a:rPr lang="en-IN" sz="1400" dirty="0" err="1"/>
              <a:t>Avg</a:t>
            </a:r>
            <a:r>
              <a:rPr lang="en-IN" sz="1400" dirty="0"/>
              <a:t> # word and </a:t>
            </a:r>
            <a:r>
              <a:rPr lang="en-IN" sz="1400" dirty="0" err="1"/>
              <a:t>Avg</a:t>
            </a:r>
            <a:r>
              <a:rPr lang="en-IN" sz="1400" dirty="0"/>
              <a:t> length has reduced from 15.7 to 13.9 and 85 to 74. </a:t>
            </a:r>
          </a:p>
          <a:p>
            <a:endParaRPr lang="en-IN" sz="1400" dirty="0"/>
          </a:p>
          <a:p>
            <a:r>
              <a:rPr lang="en-IN" sz="1400" dirty="0" err="1"/>
              <a:t>Avg</a:t>
            </a:r>
            <a:r>
              <a:rPr lang="en-IN" sz="1400" dirty="0"/>
              <a:t> # word :- </a:t>
            </a:r>
          </a:p>
          <a:p>
            <a:r>
              <a:rPr lang="en-IN" sz="1400" dirty="0"/>
              <a:t>Over the past 6 years the  customers are writing  very less words   to express their feeling having “Positive only” (2021 :  9.8) and Praise  (2021: 13.9). But for “Negative only” and Complaining the </a:t>
            </a:r>
            <a:r>
              <a:rPr lang="en-IN" sz="1400" dirty="0" err="1"/>
              <a:t>Avg</a:t>
            </a:r>
            <a:r>
              <a:rPr lang="en-IN" sz="1400" dirty="0"/>
              <a:t> # words  have increased. </a:t>
            </a:r>
          </a:p>
          <a:p>
            <a:endParaRPr lang="en-IN" sz="1400" dirty="0"/>
          </a:p>
          <a:p>
            <a:r>
              <a:rPr lang="en-IN" sz="1400" dirty="0" err="1"/>
              <a:t>Avg</a:t>
            </a:r>
            <a:r>
              <a:rPr lang="en-IN" sz="1400" dirty="0"/>
              <a:t> Length :- Complaint Length  is increasing  over the past years , for 2021  with 186.3  was the highest.  </a:t>
            </a:r>
          </a:p>
          <a:p>
            <a:endParaRPr lang="en-IN" sz="1400" dirty="0"/>
          </a:p>
          <a:p>
            <a:r>
              <a:rPr lang="en-IN" sz="1400" dirty="0"/>
              <a:t>   </a:t>
            </a:r>
          </a:p>
        </p:txBody>
      </p:sp>
      <p:graphicFrame>
        <p:nvGraphicFramePr>
          <p:cNvPr id="4" name="Table 3">
            <a:extLst>
              <a:ext uri="{FF2B5EF4-FFF2-40B4-BE49-F238E27FC236}">
                <a16:creationId xmlns:a16="http://schemas.microsoft.com/office/drawing/2014/main" id="{7CCD8085-8604-46B7-9E41-8FA7BB3AA4E5}"/>
              </a:ext>
            </a:extLst>
          </p:cNvPr>
          <p:cNvGraphicFramePr>
            <a:graphicFrameLocks noGrp="1"/>
          </p:cNvGraphicFramePr>
          <p:nvPr>
            <p:extLst>
              <p:ext uri="{D42A27DB-BD31-4B8C-83A1-F6EECF244321}">
                <p14:modId xmlns:p14="http://schemas.microsoft.com/office/powerpoint/2010/main" val="793663294"/>
              </p:ext>
            </p:extLst>
          </p:nvPr>
        </p:nvGraphicFramePr>
        <p:xfrm>
          <a:off x="454968" y="1453888"/>
          <a:ext cx="4454784" cy="1330577"/>
        </p:xfrm>
        <a:graphic>
          <a:graphicData uri="http://schemas.openxmlformats.org/drawingml/2006/table">
            <a:tbl>
              <a:tblPr>
                <a:tableStyleId>{1E171933-4619-4E11-9A3F-F7608DF75F80}</a:tableStyleId>
              </a:tblPr>
              <a:tblGrid>
                <a:gridCol w="1555065">
                  <a:extLst>
                    <a:ext uri="{9D8B030D-6E8A-4147-A177-3AD203B41FA5}">
                      <a16:colId xmlns:a16="http://schemas.microsoft.com/office/drawing/2014/main" val="1484800444"/>
                    </a:ext>
                  </a:extLst>
                </a:gridCol>
                <a:gridCol w="1554757">
                  <a:extLst>
                    <a:ext uri="{9D8B030D-6E8A-4147-A177-3AD203B41FA5}">
                      <a16:colId xmlns:a16="http://schemas.microsoft.com/office/drawing/2014/main" val="885944207"/>
                    </a:ext>
                  </a:extLst>
                </a:gridCol>
                <a:gridCol w="1344962">
                  <a:extLst>
                    <a:ext uri="{9D8B030D-6E8A-4147-A177-3AD203B41FA5}">
                      <a16:colId xmlns:a16="http://schemas.microsoft.com/office/drawing/2014/main" val="2784712371"/>
                    </a:ext>
                  </a:extLst>
                </a:gridCol>
              </a:tblGrid>
              <a:tr h="381982">
                <a:tc>
                  <a:txBody>
                    <a:bodyPr/>
                    <a:lstStyle/>
                    <a:p>
                      <a:pPr algn="l" fontAlgn="b"/>
                      <a:r>
                        <a:rPr lang="en-US" sz="1100" b="1" u="none" strike="noStrike" dirty="0">
                          <a:solidFill>
                            <a:srgbClr val="0000FF"/>
                          </a:solidFill>
                          <a:effectLst/>
                        </a:rPr>
                        <a:t>Category</a:t>
                      </a:r>
                      <a:endParaRPr lang="en-US" sz="1100" b="1" i="0" u="none" strike="noStrike" dirty="0">
                        <a:solidFill>
                          <a:srgbClr val="0000FF"/>
                        </a:solidFill>
                        <a:effectLst/>
                        <a:latin typeface="Calibri" panose="020F0502020204030204" pitchFamily="34" charset="0"/>
                      </a:endParaRPr>
                    </a:p>
                  </a:txBody>
                  <a:tcPr marL="9525" marR="9525" marT="9525" marB="0" anchor="ctr"/>
                </a:tc>
                <a:tc>
                  <a:txBody>
                    <a:bodyPr/>
                    <a:lstStyle/>
                    <a:p>
                      <a:pPr algn="ctr" fontAlgn="b"/>
                      <a:r>
                        <a:rPr lang="en-US" sz="1100" b="1" u="none" strike="noStrike" dirty="0">
                          <a:solidFill>
                            <a:srgbClr val="0000FF"/>
                          </a:solidFill>
                          <a:effectLst/>
                        </a:rPr>
                        <a:t>Avg. # of words</a:t>
                      </a:r>
                      <a:endParaRPr lang="en-US" sz="1100" b="1" i="0" u="none" strike="noStrike" dirty="0">
                        <a:solidFill>
                          <a:srgbClr val="0000FF"/>
                        </a:solidFill>
                        <a:effectLst/>
                        <a:latin typeface="Calibri" panose="020F0502020204030204" pitchFamily="34" charset="0"/>
                      </a:endParaRPr>
                    </a:p>
                  </a:txBody>
                  <a:tcPr marL="9525" marR="9525" marT="9525" marB="0" anchor="ctr"/>
                </a:tc>
                <a:tc>
                  <a:txBody>
                    <a:bodyPr/>
                    <a:lstStyle/>
                    <a:p>
                      <a:pPr algn="ctr" fontAlgn="b"/>
                      <a:r>
                        <a:rPr lang="en-US" sz="1100" b="1" u="none" strike="noStrike" dirty="0">
                          <a:solidFill>
                            <a:srgbClr val="0000FF"/>
                          </a:solidFill>
                          <a:effectLst/>
                        </a:rPr>
                        <a:t>Avg. length</a:t>
                      </a:r>
                      <a:endParaRPr lang="en-US" sz="1100" b="1" i="0" u="none" strike="noStrike" dirty="0">
                        <a:solidFill>
                          <a:srgbClr val="0000FF"/>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22371314"/>
                  </a:ext>
                </a:extLst>
              </a:tr>
              <a:tr h="189719">
                <a:tc>
                  <a:txBody>
                    <a:bodyPr/>
                    <a:lstStyle/>
                    <a:p>
                      <a:pPr algn="l" fontAlgn="b"/>
                      <a:r>
                        <a:rPr lang="en-US" sz="1100" b="0" i="0" u="none" strike="noStrike">
                          <a:solidFill>
                            <a:srgbClr val="000000"/>
                          </a:solidFill>
                          <a:effectLst/>
                          <a:latin typeface="Calibri" panose="020F0502020204030204" pitchFamily="34" charset="0"/>
                        </a:rPr>
                        <a:t>Negative only</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11.84</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63.52</a:t>
                      </a:r>
                    </a:p>
                  </a:txBody>
                  <a:tcPr marL="9525" marR="9525" marT="9525" marB="0" anchor="b"/>
                </a:tc>
                <a:extLst>
                  <a:ext uri="{0D108BD9-81ED-4DB2-BD59-A6C34878D82A}">
                    <a16:rowId xmlns:a16="http://schemas.microsoft.com/office/drawing/2014/main" val="90472183"/>
                  </a:ext>
                </a:extLst>
              </a:tr>
              <a:tr h="189719">
                <a:tc>
                  <a:txBody>
                    <a:bodyPr/>
                    <a:lstStyle/>
                    <a:p>
                      <a:pPr algn="l" fontAlgn="b"/>
                      <a:r>
                        <a:rPr lang="en-US" sz="1100" b="0" i="0" u="none" strike="noStrike">
                          <a:solidFill>
                            <a:srgbClr val="000000"/>
                          </a:solidFill>
                          <a:effectLst/>
                          <a:latin typeface="Calibri" panose="020F0502020204030204" pitchFamily="34" charset="0"/>
                        </a:rPr>
                        <a:t>Complaint</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28.92</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160.72</a:t>
                      </a:r>
                    </a:p>
                  </a:txBody>
                  <a:tcPr marL="9525" marR="9525" marT="9525" marB="0" anchor="b"/>
                </a:tc>
                <a:extLst>
                  <a:ext uri="{0D108BD9-81ED-4DB2-BD59-A6C34878D82A}">
                    <a16:rowId xmlns:a16="http://schemas.microsoft.com/office/drawing/2014/main" val="1155283265"/>
                  </a:ext>
                </a:extLst>
              </a:tr>
              <a:tr h="189719">
                <a:tc>
                  <a:txBody>
                    <a:bodyPr/>
                    <a:lstStyle/>
                    <a:p>
                      <a:pPr algn="l" fontAlgn="b"/>
                      <a:r>
                        <a:rPr lang="en-US" sz="1100" b="0" i="0" u="none" strike="noStrike">
                          <a:solidFill>
                            <a:srgbClr val="000000"/>
                          </a:solidFill>
                          <a:effectLst/>
                          <a:latin typeface="Calibri" panose="020F0502020204030204" pitchFamily="34" charset="0"/>
                        </a:rPr>
                        <a:t>Positive Only</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9.85</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52.71</a:t>
                      </a:r>
                    </a:p>
                  </a:txBody>
                  <a:tcPr marL="9525" marR="9525" marT="9525" marB="0" anchor="b"/>
                </a:tc>
                <a:extLst>
                  <a:ext uri="{0D108BD9-81ED-4DB2-BD59-A6C34878D82A}">
                    <a16:rowId xmlns:a16="http://schemas.microsoft.com/office/drawing/2014/main" val="3268393288"/>
                  </a:ext>
                </a:extLst>
              </a:tr>
              <a:tr h="189719">
                <a:tc>
                  <a:txBody>
                    <a:bodyPr/>
                    <a:lstStyle/>
                    <a:p>
                      <a:pPr algn="l" fontAlgn="b"/>
                      <a:r>
                        <a:rPr lang="en-US" sz="1100" b="0" i="0" u="none" strike="noStrike">
                          <a:solidFill>
                            <a:srgbClr val="000000"/>
                          </a:solidFill>
                          <a:effectLst/>
                          <a:latin typeface="Calibri" panose="020F0502020204030204" pitchFamily="34" charset="0"/>
                        </a:rPr>
                        <a:t>Praise</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32.32</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174.45</a:t>
                      </a:r>
                    </a:p>
                  </a:txBody>
                  <a:tcPr marL="9525" marR="9525" marT="9525" marB="0" anchor="b"/>
                </a:tc>
                <a:extLst>
                  <a:ext uri="{0D108BD9-81ED-4DB2-BD59-A6C34878D82A}">
                    <a16:rowId xmlns:a16="http://schemas.microsoft.com/office/drawing/2014/main" val="3843010890"/>
                  </a:ext>
                </a:extLst>
              </a:tr>
              <a:tr h="189719">
                <a:tc>
                  <a:txBody>
                    <a:bodyPr/>
                    <a:lstStyle/>
                    <a:p>
                      <a:pPr algn="l" fontAlgn="b"/>
                      <a:r>
                        <a:rPr lang="en-US" sz="1100" b="0" i="0" u="none" strike="noStrike">
                          <a:solidFill>
                            <a:srgbClr val="000000"/>
                          </a:solidFill>
                          <a:effectLst/>
                          <a:latin typeface="Calibri" panose="020F0502020204030204" pitchFamily="34" charset="0"/>
                        </a:rPr>
                        <a:t>Grand Total</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14.67</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79.29</a:t>
                      </a:r>
                    </a:p>
                  </a:txBody>
                  <a:tcPr marL="9525" marR="9525" marT="9525" marB="0" anchor="b"/>
                </a:tc>
                <a:extLst>
                  <a:ext uri="{0D108BD9-81ED-4DB2-BD59-A6C34878D82A}">
                    <a16:rowId xmlns:a16="http://schemas.microsoft.com/office/drawing/2014/main" val="2658626139"/>
                  </a:ext>
                </a:extLst>
              </a:tr>
            </a:tbl>
          </a:graphicData>
        </a:graphic>
      </p:graphicFrame>
      <p:graphicFrame>
        <p:nvGraphicFramePr>
          <p:cNvPr id="10" name="Table 9">
            <a:extLst>
              <a:ext uri="{FF2B5EF4-FFF2-40B4-BE49-F238E27FC236}">
                <a16:creationId xmlns:a16="http://schemas.microsoft.com/office/drawing/2014/main" id="{0D49F6B3-E8F9-43E4-B735-D1B506F1DC5A}"/>
              </a:ext>
            </a:extLst>
          </p:cNvPr>
          <p:cNvGraphicFramePr>
            <a:graphicFrameLocks noGrp="1"/>
          </p:cNvGraphicFramePr>
          <p:nvPr>
            <p:extLst>
              <p:ext uri="{D42A27DB-BD31-4B8C-83A1-F6EECF244321}">
                <p14:modId xmlns:p14="http://schemas.microsoft.com/office/powerpoint/2010/main" val="4102947597"/>
              </p:ext>
            </p:extLst>
          </p:nvPr>
        </p:nvGraphicFramePr>
        <p:xfrm>
          <a:off x="454968" y="3065463"/>
          <a:ext cx="5499100" cy="2857500"/>
        </p:xfrm>
        <a:graphic>
          <a:graphicData uri="http://schemas.openxmlformats.org/drawingml/2006/table">
            <a:tbl>
              <a:tblPr>
                <a:tableStyleId>{9DCAF9ED-07DC-4A11-8D7F-57B35C25682E}</a:tableStyleId>
              </a:tblPr>
              <a:tblGrid>
                <a:gridCol w="1231900">
                  <a:extLst>
                    <a:ext uri="{9D8B030D-6E8A-4147-A177-3AD203B41FA5}">
                      <a16:colId xmlns:a16="http://schemas.microsoft.com/office/drawing/2014/main" val="76633948"/>
                    </a:ext>
                  </a:extLst>
                </a:gridCol>
                <a:gridCol w="609600">
                  <a:extLst>
                    <a:ext uri="{9D8B030D-6E8A-4147-A177-3AD203B41FA5}">
                      <a16:colId xmlns:a16="http://schemas.microsoft.com/office/drawing/2014/main" val="2622280670"/>
                    </a:ext>
                  </a:extLst>
                </a:gridCol>
                <a:gridCol w="609600">
                  <a:extLst>
                    <a:ext uri="{9D8B030D-6E8A-4147-A177-3AD203B41FA5}">
                      <a16:colId xmlns:a16="http://schemas.microsoft.com/office/drawing/2014/main" val="3872982114"/>
                    </a:ext>
                  </a:extLst>
                </a:gridCol>
                <a:gridCol w="609600">
                  <a:extLst>
                    <a:ext uri="{9D8B030D-6E8A-4147-A177-3AD203B41FA5}">
                      <a16:colId xmlns:a16="http://schemas.microsoft.com/office/drawing/2014/main" val="1044258706"/>
                    </a:ext>
                  </a:extLst>
                </a:gridCol>
                <a:gridCol w="609600">
                  <a:extLst>
                    <a:ext uri="{9D8B030D-6E8A-4147-A177-3AD203B41FA5}">
                      <a16:colId xmlns:a16="http://schemas.microsoft.com/office/drawing/2014/main" val="3885934"/>
                    </a:ext>
                  </a:extLst>
                </a:gridCol>
                <a:gridCol w="609600">
                  <a:extLst>
                    <a:ext uri="{9D8B030D-6E8A-4147-A177-3AD203B41FA5}">
                      <a16:colId xmlns:a16="http://schemas.microsoft.com/office/drawing/2014/main" val="1545260263"/>
                    </a:ext>
                  </a:extLst>
                </a:gridCol>
                <a:gridCol w="609600">
                  <a:extLst>
                    <a:ext uri="{9D8B030D-6E8A-4147-A177-3AD203B41FA5}">
                      <a16:colId xmlns:a16="http://schemas.microsoft.com/office/drawing/2014/main" val="2806110728"/>
                    </a:ext>
                  </a:extLst>
                </a:gridCol>
                <a:gridCol w="609600">
                  <a:extLst>
                    <a:ext uri="{9D8B030D-6E8A-4147-A177-3AD203B41FA5}">
                      <a16:colId xmlns:a16="http://schemas.microsoft.com/office/drawing/2014/main" val="228928398"/>
                    </a:ext>
                  </a:extLst>
                </a:gridCol>
              </a:tblGrid>
              <a:tr h="190500">
                <a:tc gridSpan="8">
                  <a:txBody>
                    <a:bodyPr/>
                    <a:lstStyle/>
                    <a:p>
                      <a:pPr algn="l" fontAlgn="b"/>
                      <a:r>
                        <a:rPr lang="en-US" sz="1100" b="1" u="none" strike="noStrike" dirty="0">
                          <a:solidFill>
                            <a:srgbClr val="0000FF"/>
                          </a:solidFill>
                          <a:effectLst/>
                        </a:rPr>
                        <a:t>Avg. # of words</a:t>
                      </a:r>
                      <a:endParaRPr lang="en-US" sz="1100" b="1" i="0" u="none" strike="noStrike" dirty="0">
                        <a:solidFill>
                          <a:srgbClr val="0000FF"/>
                        </a:solidFill>
                        <a:effectLst/>
                        <a:latin typeface="Calibri" panose="020F0502020204030204" pitchFamily="34" charset="0"/>
                      </a:endParaRPr>
                    </a:p>
                  </a:txBody>
                  <a:tcPr marL="9525" marR="9525" marT="9525" marB="0" anchor="b"/>
                </a:tc>
                <a:tc hMerge="1">
                  <a:txBody>
                    <a:bodyPr/>
                    <a:lstStyle/>
                    <a:p>
                      <a:pPr algn="l" fontAlgn="b"/>
                      <a:r>
                        <a:rPr lang="en-US" sz="1100" u="none" strike="noStrike" dirty="0">
                          <a:effectLst/>
                        </a:rPr>
                        <a:t>Column Labels</a:t>
                      </a:r>
                      <a:endParaRPr lang="en-US" sz="1100" b="0" i="0" u="none" strike="noStrike" dirty="0">
                        <a:solidFill>
                          <a:srgbClr val="000000"/>
                        </a:solidFill>
                        <a:effectLst/>
                        <a:latin typeface="Calibri" panose="020F0502020204030204" pitchFamily="34" charset="0"/>
                      </a:endParaRPr>
                    </a:p>
                  </a:txBody>
                  <a:tcPr marL="9525" marR="9525" marT="9525" marB="0" anchor="b"/>
                </a:tc>
                <a:tc hMerge="1">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tc>
                <a:tc hMerge="1">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tc>
                <a:tc hMerge="1">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tc>
                <a:tc hMerge="1">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tc>
                <a:tc hMerge="1">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tc>
                <a:tc hMerge="1">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78839463"/>
                  </a:ext>
                </a:extLst>
              </a:tr>
              <a:tr h="190500">
                <a:tc>
                  <a:txBody>
                    <a:bodyPr/>
                    <a:lstStyle/>
                    <a:p>
                      <a:pPr algn="l" fontAlgn="b"/>
                      <a:r>
                        <a:rPr lang="en-US" sz="1100" b="1" u="none" strike="noStrike" dirty="0">
                          <a:solidFill>
                            <a:srgbClr val="0000FF"/>
                          </a:solidFill>
                          <a:effectLst/>
                        </a:rPr>
                        <a:t>Category</a:t>
                      </a:r>
                      <a:endParaRPr lang="en-US" sz="1100" b="1" i="0" u="none" strike="noStrike" dirty="0">
                        <a:solidFill>
                          <a:srgbClr val="0000FF"/>
                        </a:solidFill>
                        <a:effectLst/>
                        <a:latin typeface="Calibri" panose="020F0502020204030204" pitchFamily="34" charset="0"/>
                      </a:endParaRPr>
                    </a:p>
                  </a:txBody>
                  <a:tcPr marL="9525" marR="9525" marT="9525" marB="0" anchor="b"/>
                </a:tc>
                <a:tc>
                  <a:txBody>
                    <a:bodyPr/>
                    <a:lstStyle/>
                    <a:p>
                      <a:pPr algn="ctr" fontAlgn="b"/>
                      <a:r>
                        <a:rPr lang="en-US" sz="1100" u="none" strike="noStrike" dirty="0">
                          <a:solidFill>
                            <a:srgbClr val="0000FF"/>
                          </a:solidFill>
                          <a:effectLst/>
                        </a:rPr>
                        <a:t>2015</a:t>
                      </a:r>
                      <a:endParaRPr lang="en-US" sz="1100" b="0" i="0" u="none" strike="noStrike" dirty="0">
                        <a:solidFill>
                          <a:srgbClr val="0000FF"/>
                        </a:solidFill>
                        <a:effectLst/>
                        <a:latin typeface="Calibri" panose="020F0502020204030204" pitchFamily="34" charset="0"/>
                      </a:endParaRPr>
                    </a:p>
                  </a:txBody>
                  <a:tcPr marL="9525" marR="9525" marT="9525" marB="0" anchor="b"/>
                </a:tc>
                <a:tc>
                  <a:txBody>
                    <a:bodyPr/>
                    <a:lstStyle/>
                    <a:p>
                      <a:pPr algn="ctr" fontAlgn="b"/>
                      <a:r>
                        <a:rPr lang="en-US" sz="1100" u="none" strike="noStrike" dirty="0">
                          <a:solidFill>
                            <a:srgbClr val="0000FF"/>
                          </a:solidFill>
                          <a:effectLst/>
                        </a:rPr>
                        <a:t>2016</a:t>
                      </a:r>
                      <a:endParaRPr lang="en-US" sz="1100" b="0" i="0" u="none" strike="noStrike" dirty="0">
                        <a:solidFill>
                          <a:srgbClr val="0000FF"/>
                        </a:solidFill>
                        <a:effectLst/>
                        <a:latin typeface="Calibri" panose="020F0502020204030204" pitchFamily="34" charset="0"/>
                      </a:endParaRPr>
                    </a:p>
                  </a:txBody>
                  <a:tcPr marL="9525" marR="9525" marT="9525" marB="0" anchor="b"/>
                </a:tc>
                <a:tc>
                  <a:txBody>
                    <a:bodyPr/>
                    <a:lstStyle/>
                    <a:p>
                      <a:pPr algn="ctr" fontAlgn="b"/>
                      <a:r>
                        <a:rPr lang="en-US" sz="1100" u="none" strike="noStrike" dirty="0">
                          <a:solidFill>
                            <a:srgbClr val="0000FF"/>
                          </a:solidFill>
                          <a:effectLst/>
                        </a:rPr>
                        <a:t>2017</a:t>
                      </a:r>
                      <a:endParaRPr lang="en-US" sz="1100" b="0" i="0" u="none" strike="noStrike" dirty="0">
                        <a:solidFill>
                          <a:srgbClr val="0000FF"/>
                        </a:solidFill>
                        <a:effectLst/>
                        <a:latin typeface="Calibri" panose="020F0502020204030204" pitchFamily="34" charset="0"/>
                      </a:endParaRPr>
                    </a:p>
                  </a:txBody>
                  <a:tcPr marL="9525" marR="9525" marT="9525" marB="0" anchor="b"/>
                </a:tc>
                <a:tc>
                  <a:txBody>
                    <a:bodyPr/>
                    <a:lstStyle/>
                    <a:p>
                      <a:pPr algn="ctr" fontAlgn="b"/>
                      <a:r>
                        <a:rPr lang="en-US" sz="1100" u="none" strike="noStrike" dirty="0">
                          <a:solidFill>
                            <a:srgbClr val="0000FF"/>
                          </a:solidFill>
                          <a:effectLst/>
                        </a:rPr>
                        <a:t>2018</a:t>
                      </a:r>
                      <a:endParaRPr lang="en-US" sz="1100" b="0" i="0" u="none" strike="noStrike" dirty="0">
                        <a:solidFill>
                          <a:srgbClr val="0000FF"/>
                        </a:solidFill>
                        <a:effectLst/>
                        <a:latin typeface="Calibri" panose="020F0502020204030204" pitchFamily="34" charset="0"/>
                      </a:endParaRPr>
                    </a:p>
                  </a:txBody>
                  <a:tcPr marL="9525" marR="9525" marT="9525" marB="0" anchor="b"/>
                </a:tc>
                <a:tc>
                  <a:txBody>
                    <a:bodyPr/>
                    <a:lstStyle/>
                    <a:p>
                      <a:pPr algn="ctr" fontAlgn="b"/>
                      <a:r>
                        <a:rPr lang="en-US" sz="1100" u="none" strike="noStrike" dirty="0">
                          <a:solidFill>
                            <a:srgbClr val="0000FF"/>
                          </a:solidFill>
                          <a:effectLst/>
                        </a:rPr>
                        <a:t>2019</a:t>
                      </a:r>
                      <a:endParaRPr lang="en-US" sz="1100" b="0" i="0" u="none" strike="noStrike" dirty="0">
                        <a:solidFill>
                          <a:srgbClr val="0000FF"/>
                        </a:solidFill>
                        <a:effectLst/>
                        <a:latin typeface="Calibri" panose="020F0502020204030204" pitchFamily="34" charset="0"/>
                      </a:endParaRPr>
                    </a:p>
                  </a:txBody>
                  <a:tcPr marL="9525" marR="9525" marT="9525" marB="0" anchor="b"/>
                </a:tc>
                <a:tc>
                  <a:txBody>
                    <a:bodyPr/>
                    <a:lstStyle/>
                    <a:p>
                      <a:pPr algn="ctr" fontAlgn="b"/>
                      <a:r>
                        <a:rPr lang="en-US" sz="1100" u="none" strike="noStrike" dirty="0">
                          <a:solidFill>
                            <a:srgbClr val="0000FF"/>
                          </a:solidFill>
                          <a:effectLst/>
                        </a:rPr>
                        <a:t>2020</a:t>
                      </a:r>
                      <a:endParaRPr lang="en-US" sz="1100" b="0" i="0" u="none" strike="noStrike" dirty="0">
                        <a:solidFill>
                          <a:srgbClr val="0000FF"/>
                        </a:solidFill>
                        <a:effectLst/>
                        <a:latin typeface="Calibri" panose="020F0502020204030204" pitchFamily="34" charset="0"/>
                      </a:endParaRPr>
                    </a:p>
                  </a:txBody>
                  <a:tcPr marL="9525" marR="9525" marT="9525" marB="0" anchor="b"/>
                </a:tc>
                <a:tc>
                  <a:txBody>
                    <a:bodyPr/>
                    <a:lstStyle/>
                    <a:p>
                      <a:pPr algn="ctr" fontAlgn="b"/>
                      <a:r>
                        <a:rPr lang="en-US" sz="1100" u="none" strike="noStrike" dirty="0">
                          <a:solidFill>
                            <a:srgbClr val="0000FF"/>
                          </a:solidFill>
                          <a:effectLst/>
                        </a:rPr>
                        <a:t>2021</a:t>
                      </a:r>
                      <a:endParaRPr lang="en-US" sz="1100" b="0" i="0" u="none" strike="noStrike" dirty="0">
                        <a:solidFill>
                          <a:srgbClr val="0000FF"/>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29841214"/>
                  </a:ext>
                </a:extLst>
              </a:tr>
              <a:tr h="190500">
                <a:tc>
                  <a:txBody>
                    <a:bodyPr/>
                    <a:lstStyle/>
                    <a:p>
                      <a:pPr algn="l" fontAlgn="b"/>
                      <a:r>
                        <a:rPr lang="en-US" sz="1100" b="0" i="0" u="none" strike="noStrike" dirty="0">
                          <a:solidFill>
                            <a:srgbClr val="000000"/>
                          </a:solidFill>
                          <a:effectLst/>
                          <a:latin typeface="Calibri" panose="020F0502020204030204" pitchFamily="34" charset="0"/>
                        </a:rPr>
                        <a:t>Negative only</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14.1</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12.3</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7.7</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9.7</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9.4</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9.1</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12.6</a:t>
                      </a:r>
                    </a:p>
                  </a:txBody>
                  <a:tcPr marL="9525" marR="9525" marT="9525" marB="0" anchor="b"/>
                </a:tc>
                <a:extLst>
                  <a:ext uri="{0D108BD9-81ED-4DB2-BD59-A6C34878D82A}">
                    <a16:rowId xmlns:a16="http://schemas.microsoft.com/office/drawing/2014/main" val="1387993117"/>
                  </a:ext>
                </a:extLst>
              </a:tr>
              <a:tr h="190500">
                <a:tc>
                  <a:txBody>
                    <a:bodyPr/>
                    <a:lstStyle/>
                    <a:p>
                      <a:pPr algn="l" fontAlgn="b"/>
                      <a:r>
                        <a:rPr lang="en-US" sz="1100" b="0" i="0" u="none" strike="noStrike" dirty="0">
                          <a:solidFill>
                            <a:srgbClr val="000000"/>
                          </a:solidFill>
                          <a:effectLst/>
                          <a:latin typeface="Calibri" panose="020F0502020204030204" pitchFamily="34" charset="0"/>
                        </a:rPr>
                        <a:t>Complaint</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29.8</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28.5</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24.9</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25.9</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26.2</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29.5</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32.9</a:t>
                      </a:r>
                    </a:p>
                  </a:txBody>
                  <a:tcPr marL="9525" marR="9525" marT="9525" marB="0" anchor="b"/>
                </a:tc>
                <a:extLst>
                  <a:ext uri="{0D108BD9-81ED-4DB2-BD59-A6C34878D82A}">
                    <a16:rowId xmlns:a16="http://schemas.microsoft.com/office/drawing/2014/main" val="3600586595"/>
                  </a:ext>
                </a:extLst>
              </a:tr>
              <a:tr h="190500">
                <a:tc>
                  <a:txBody>
                    <a:bodyPr/>
                    <a:lstStyle/>
                    <a:p>
                      <a:pPr algn="l" fontAlgn="b"/>
                      <a:r>
                        <a:rPr lang="en-US" sz="1100" b="0" i="0" u="none" strike="noStrike">
                          <a:solidFill>
                            <a:srgbClr val="000000"/>
                          </a:solidFill>
                          <a:effectLst/>
                          <a:latin typeface="Calibri" panose="020F0502020204030204" pitchFamily="34" charset="0"/>
                        </a:rPr>
                        <a:t>Positive Only</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10.5</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11.2</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10.2</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7.9</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7.2</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9.6</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9.8</a:t>
                      </a:r>
                    </a:p>
                  </a:txBody>
                  <a:tcPr marL="9525" marR="9525" marT="9525" marB="0" anchor="b"/>
                </a:tc>
                <a:extLst>
                  <a:ext uri="{0D108BD9-81ED-4DB2-BD59-A6C34878D82A}">
                    <a16:rowId xmlns:a16="http://schemas.microsoft.com/office/drawing/2014/main" val="197746057"/>
                  </a:ext>
                </a:extLst>
              </a:tr>
              <a:tr h="190500">
                <a:tc>
                  <a:txBody>
                    <a:bodyPr/>
                    <a:lstStyle/>
                    <a:p>
                      <a:pPr algn="l" fontAlgn="b"/>
                      <a:r>
                        <a:rPr lang="en-US" sz="1100" b="0" i="0" u="none" strike="noStrike" dirty="0">
                          <a:solidFill>
                            <a:srgbClr val="000000"/>
                          </a:solidFill>
                          <a:effectLst/>
                          <a:latin typeface="Calibri" panose="020F0502020204030204" pitchFamily="34" charset="0"/>
                        </a:rPr>
                        <a:t>Praise</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32.7</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37.5</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39.8</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35.2</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28.1</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31.0</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26.8</a:t>
                      </a:r>
                    </a:p>
                  </a:txBody>
                  <a:tcPr marL="9525" marR="9525" marT="9525" marB="0" anchor="b"/>
                </a:tc>
                <a:extLst>
                  <a:ext uri="{0D108BD9-81ED-4DB2-BD59-A6C34878D82A}">
                    <a16:rowId xmlns:a16="http://schemas.microsoft.com/office/drawing/2014/main" val="3950045509"/>
                  </a:ext>
                </a:extLst>
              </a:tr>
              <a:tr h="190500">
                <a:tc>
                  <a:txBody>
                    <a:bodyPr/>
                    <a:lstStyle/>
                    <a:p>
                      <a:pPr algn="l" fontAlgn="b"/>
                      <a:r>
                        <a:rPr lang="en-US" sz="1100" b="0" i="0" u="none" strike="noStrike">
                          <a:solidFill>
                            <a:srgbClr val="000000"/>
                          </a:solidFill>
                          <a:effectLst/>
                          <a:latin typeface="Calibri" panose="020F0502020204030204" pitchFamily="34" charset="0"/>
                        </a:rPr>
                        <a:t>Grand Total</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15.7</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15.9</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16.4</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15.2</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12.5</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13.0</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13.9</a:t>
                      </a:r>
                    </a:p>
                  </a:txBody>
                  <a:tcPr marL="9525" marR="9525" marT="9525" marB="0" anchor="b"/>
                </a:tc>
                <a:extLst>
                  <a:ext uri="{0D108BD9-81ED-4DB2-BD59-A6C34878D82A}">
                    <a16:rowId xmlns:a16="http://schemas.microsoft.com/office/drawing/2014/main" val="2662482448"/>
                  </a:ext>
                </a:extLst>
              </a:tr>
              <a:tr h="190500">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77817069"/>
                  </a:ext>
                </a:extLst>
              </a:tr>
              <a:tr h="190500">
                <a:tc gridSpan="8">
                  <a:txBody>
                    <a:bodyPr/>
                    <a:lstStyle/>
                    <a:p>
                      <a:pPr algn="l" fontAlgn="b"/>
                      <a:r>
                        <a:rPr lang="en-US" sz="1100" b="1" u="none" strike="noStrike" dirty="0">
                          <a:solidFill>
                            <a:srgbClr val="0000FF"/>
                          </a:solidFill>
                          <a:effectLst/>
                        </a:rPr>
                        <a:t>Avg. length</a:t>
                      </a:r>
                      <a:endParaRPr lang="en-US" sz="1100" b="1" i="0" u="none" strike="noStrike" dirty="0">
                        <a:solidFill>
                          <a:srgbClr val="0000FF"/>
                        </a:solidFill>
                        <a:effectLst/>
                        <a:latin typeface="Calibri" panose="020F0502020204030204" pitchFamily="34" charset="0"/>
                      </a:endParaRPr>
                    </a:p>
                  </a:txBody>
                  <a:tcPr marL="9525" marR="9525" marT="9525" marB="0" anchor="b"/>
                </a:tc>
                <a:tc hMerge="1">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hMerge="1">
                  <a:txBody>
                    <a:bodyPr/>
                    <a:lstStyle/>
                    <a:p>
                      <a:pPr algn="ctr"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tc>
                <a:tc hMerge="1">
                  <a:txBody>
                    <a:bodyPr/>
                    <a:lstStyle/>
                    <a:p>
                      <a:pPr algn="ctr"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tc>
                <a:tc hMerge="1">
                  <a:txBody>
                    <a:bodyPr/>
                    <a:lstStyle/>
                    <a:p>
                      <a:pPr algn="ctr"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tc>
                <a:tc hMerge="1">
                  <a:txBody>
                    <a:bodyPr/>
                    <a:lstStyle/>
                    <a:p>
                      <a:pPr algn="ctr"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tc>
                <a:tc hMerge="1">
                  <a:txBody>
                    <a:bodyPr/>
                    <a:lstStyle/>
                    <a:p>
                      <a:pPr algn="ctr"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tc>
                <a:tc hMerge="1">
                  <a:txBody>
                    <a:bodyPr/>
                    <a:lstStyle/>
                    <a:p>
                      <a:pPr algn="ctr"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80937175"/>
                  </a:ext>
                </a:extLst>
              </a:tr>
              <a:tr h="190500">
                <a:tc>
                  <a:txBody>
                    <a:bodyPr/>
                    <a:lstStyle/>
                    <a:p>
                      <a:pPr algn="l" fontAlgn="b"/>
                      <a:r>
                        <a:rPr lang="en-US" sz="1100" b="1" u="none" strike="noStrike" dirty="0">
                          <a:solidFill>
                            <a:srgbClr val="0000FF"/>
                          </a:solidFill>
                          <a:effectLst/>
                        </a:rPr>
                        <a:t>Category</a:t>
                      </a:r>
                      <a:endParaRPr lang="en-US" sz="1100" b="1" i="0" u="none" strike="noStrike" dirty="0">
                        <a:solidFill>
                          <a:srgbClr val="0000FF"/>
                        </a:solidFill>
                        <a:effectLst/>
                        <a:latin typeface="Calibri" panose="020F0502020204030204" pitchFamily="34" charset="0"/>
                      </a:endParaRPr>
                    </a:p>
                  </a:txBody>
                  <a:tcPr marL="9525" marR="9525" marT="9525" marB="0" anchor="b"/>
                </a:tc>
                <a:tc>
                  <a:txBody>
                    <a:bodyPr/>
                    <a:lstStyle/>
                    <a:p>
                      <a:pPr algn="ctr" fontAlgn="b"/>
                      <a:r>
                        <a:rPr lang="en-US" sz="1100" u="none" strike="noStrike" dirty="0">
                          <a:solidFill>
                            <a:srgbClr val="0000FF"/>
                          </a:solidFill>
                          <a:effectLst/>
                        </a:rPr>
                        <a:t>2015</a:t>
                      </a:r>
                      <a:endParaRPr lang="en-US" sz="1100" b="0" i="0" u="none" strike="noStrike" dirty="0">
                        <a:solidFill>
                          <a:srgbClr val="0000FF"/>
                        </a:solidFill>
                        <a:effectLst/>
                        <a:latin typeface="Calibri" panose="020F0502020204030204" pitchFamily="34" charset="0"/>
                      </a:endParaRPr>
                    </a:p>
                  </a:txBody>
                  <a:tcPr marL="9525" marR="9525" marT="9525" marB="0" anchor="b"/>
                </a:tc>
                <a:tc>
                  <a:txBody>
                    <a:bodyPr/>
                    <a:lstStyle/>
                    <a:p>
                      <a:pPr algn="ctr" fontAlgn="b"/>
                      <a:r>
                        <a:rPr lang="en-US" sz="1100" u="none" strike="noStrike">
                          <a:solidFill>
                            <a:srgbClr val="0000FF"/>
                          </a:solidFill>
                          <a:effectLst/>
                        </a:rPr>
                        <a:t>2016</a:t>
                      </a:r>
                      <a:endParaRPr lang="en-US" sz="1100" b="0" i="0" u="none" strike="noStrike">
                        <a:solidFill>
                          <a:srgbClr val="0000FF"/>
                        </a:solidFill>
                        <a:effectLst/>
                        <a:latin typeface="Calibri" panose="020F0502020204030204" pitchFamily="34" charset="0"/>
                      </a:endParaRPr>
                    </a:p>
                  </a:txBody>
                  <a:tcPr marL="9525" marR="9525" marT="9525" marB="0" anchor="b"/>
                </a:tc>
                <a:tc>
                  <a:txBody>
                    <a:bodyPr/>
                    <a:lstStyle/>
                    <a:p>
                      <a:pPr algn="ctr" fontAlgn="b"/>
                      <a:r>
                        <a:rPr lang="en-US" sz="1100" u="none" strike="noStrike" dirty="0">
                          <a:solidFill>
                            <a:srgbClr val="0000FF"/>
                          </a:solidFill>
                          <a:effectLst/>
                        </a:rPr>
                        <a:t>2017</a:t>
                      </a:r>
                      <a:endParaRPr lang="en-US" sz="1100" b="0" i="0" u="none" strike="noStrike" dirty="0">
                        <a:solidFill>
                          <a:srgbClr val="0000FF"/>
                        </a:solidFill>
                        <a:effectLst/>
                        <a:latin typeface="Calibri" panose="020F0502020204030204" pitchFamily="34" charset="0"/>
                      </a:endParaRPr>
                    </a:p>
                  </a:txBody>
                  <a:tcPr marL="9525" marR="9525" marT="9525" marB="0" anchor="b"/>
                </a:tc>
                <a:tc>
                  <a:txBody>
                    <a:bodyPr/>
                    <a:lstStyle/>
                    <a:p>
                      <a:pPr algn="ctr" fontAlgn="b"/>
                      <a:r>
                        <a:rPr lang="en-US" sz="1100" u="none" strike="noStrike" dirty="0">
                          <a:solidFill>
                            <a:srgbClr val="0000FF"/>
                          </a:solidFill>
                          <a:effectLst/>
                        </a:rPr>
                        <a:t>2018</a:t>
                      </a:r>
                      <a:endParaRPr lang="en-US" sz="1100" b="0" i="0" u="none" strike="noStrike" dirty="0">
                        <a:solidFill>
                          <a:srgbClr val="0000FF"/>
                        </a:solidFill>
                        <a:effectLst/>
                        <a:latin typeface="Calibri" panose="020F0502020204030204" pitchFamily="34" charset="0"/>
                      </a:endParaRPr>
                    </a:p>
                  </a:txBody>
                  <a:tcPr marL="9525" marR="9525" marT="9525" marB="0" anchor="b"/>
                </a:tc>
                <a:tc>
                  <a:txBody>
                    <a:bodyPr/>
                    <a:lstStyle/>
                    <a:p>
                      <a:pPr algn="ctr" fontAlgn="b"/>
                      <a:r>
                        <a:rPr lang="en-US" sz="1100" u="none" strike="noStrike" dirty="0">
                          <a:solidFill>
                            <a:srgbClr val="0000FF"/>
                          </a:solidFill>
                          <a:effectLst/>
                        </a:rPr>
                        <a:t>2019</a:t>
                      </a:r>
                      <a:endParaRPr lang="en-US" sz="1100" b="0" i="0" u="none" strike="noStrike" dirty="0">
                        <a:solidFill>
                          <a:srgbClr val="0000FF"/>
                        </a:solidFill>
                        <a:effectLst/>
                        <a:latin typeface="Calibri" panose="020F0502020204030204" pitchFamily="34" charset="0"/>
                      </a:endParaRPr>
                    </a:p>
                  </a:txBody>
                  <a:tcPr marL="9525" marR="9525" marT="9525" marB="0" anchor="b"/>
                </a:tc>
                <a:tc>
                  <a:txBody>
                    <a:bodyPr/>
                    <a:lstStyle/>
                    <a:p>
                      <a:pPr algn="ctr" fontAlgn="b"/>
                      <a:r>
                        <a:rPr lang="en-US" sz="1100" u="none" strike="noStrike" dirty="0">
                          <a:solidFill>
                            <a:srgbClr val="0000FF"/>
                          </a:solidFill>
                          <a:effectLst/>
                        </a:rPr>
                        <a:t>2020</a:t>
                      </a:r>
                      <a:endParaRPr lang="en-US" sz="1100" b="0" i="0" u="none" strike="noStrike" dirty="0">
                        <a:solidFill>
                          <a:srgbClr val="0000FF"/>
                        </a:solidFill>
                        <a:effectLst/>
                        <a:latin typeface="Calibri" panose="020F0502020204030204" pitchFamily="34" charset="0"/>
                      </a:endParaRPr>
                    </a:p>
                  </a:txBody>
                  <a:tcPr marL="9525" marR="9525" marT="9525" marB="0" anchor="b"/>
                </a:tc>
                <a:tc>
                  <a:txBody>
                    <a:bodyPr/>
                    <a:lstStyle/>
                    <a:p>
                      <a:pPr algn="ctr" fontAlgn="b"/>
                      <a:r>
                        <a:rPr lang="en-US" sz="1100" u="none" strike="noStrike" dirty="0">
                          <a:solidFill>
                            <a:srgbClr val="0000FF"/>
                          </a:solidFill>
                          <a:effectLst/>
                        </a:rPr>
                        <a:t>2021</a:t>
                      </a:r>
                      <a:endParaRPr lang="en-US" sz="1100" b="0" i="0" u="none" strike="noStrike" dirty="0">
                        <a:solidFill>
                          <a:srgbClr val="0000FF"/>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69653080"/>
                  </a:ext>
                </a:extLst>
              </a:tr>
              <a:tr h="190500">
                <a:tc>
                  <a:txBody>
                    <a:bodyPr/>
                    <a:lstStyle/>
                    <a:p>
                      <a:pPr algn="l" fontAlgn="b"/>
                      <a:r>
                        <a:rPr lang="en-US" sz="1100" b="0" i="0" u="none" strike="noStrike">
                          <a:solidFill>
                            <a:srgbClr val="000000"/>
                          </a:solidFill>
                          <a:effectLst/>
                          <a:latin typeface="Calibri" panose="020F0502020204030204" pitchFamily="34" charset="0"/>
                        </a:rPr>
                        <a:t>Negative only</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75.9</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64.4</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39.4</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54.7</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50.6</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49.2</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66.2</a:t>
                      </a:r>
                    </a:p>
                  </a:txBody>
                  <a:tcPr marL="9525" marR="9525" marT="9525" marB="0" anchor="b"/>
                </a:tc>
                <a:extLst>
                  <a:ext uri="{0D108BD9-81ED-4DB2-BD59-A6C34878D82A}">
                    <a16:rowId xmlns:a16="http://schemas.microsoft.com/office/drawing/2014/main" val="1655167039"/>
                  </a:ext>
                </a:extLst>
              </a:tr>
              <a:tr h="190500">
                <a:tc>
                  <a:txBody>
                    <a:bodyPr/>
                    <a:lstStyle/>
                    <a:p>
                      <a:pPr algn="l" fontAlgn="b"/>
                      <a:r>
                        <a:rPr lang="en-US" sz="1100" b="0" i="0" u="none" strike="noStrike">
                          <a:solidFill>
                            <a:srgbClr val="000000"/>
                          </a:solidFill>
                          <a:effectLst/>
                          <a:latin typeface="Calibri" panose="020F0502020204030204" pitchFamily="34" charset="0"/>
                        </a:rPr>
                        <a:t>Complaint</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163.9</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158.6</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136.5</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142.7</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143.9</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167.5</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186.3</a:t>
                      </a:r>
                    </a:p>
                  </a:txBody>
                  <a:tcPr marL="9525" marR="9525" marT="9525" marB="0" anchor="b"/>
                </a:tc>
                <a:extLst>
                  <a:ext uri="{0D108BD9-81ED-4DB2-BD59-A6C34878D82A}">
                    <a16:rowId xmlns:a16="http://schemas.microsoft.com/office/drawing/2014/main" val="2831178251"/>
                  </a:ext>
                </a:extLst>
              </a:tr>
              <a:tr h="190500">
                <a:tc>
                  <a:txBody>
                    <a:bodyPr/>
                    <a:lstStyle/>
                    <a:p>
                      <a:pPr algn="l" fontAlgn="b"/>
                      <a:r>
                        <a:rPr lang="en-US" sz="1100" b="0" i="0" u="none" strike="noStrike">
                          <a:solidFill>
                            <a:srgbClr val="000000"/>
                          </a:solidFill>
                          <a:effectLst/>
                          <a:latin typeface="Calibri" panose="020F0502020204030204" pitchFamily="34" charset="0"/>
                        </a:rPr>
                        <a:t>Positive Only</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56.7</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60.1</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54.2</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42.5</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38.5</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51.5</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51.5</a:t>
                      </a:r>
                    </a:p>
                  </a:txBody>
                  <a:tcPr marL="9525" marR="9525" marT="9525" marB="0" anchor="b"/>
                </a:tc>
                <a:extLst>
                  <a:ext uri="{0D108BD9-81ED-4DB2-BD59-A6C34878D82A}">
                    <a16:rowId xmlns:a16="http://schemas.microsoft.com/office/drawing/2014/main" val="1417351634"/>
                  </a:ext>
                </a:extLst>
              </a:tr>
              <a:tr h="190500">
                <a:tc>
                  <a:txBody>
                    <a:bodyPr/>
                    <a:lstStyle/>
                    <a:p>
                      <a:pPr algn="l" fontAlgn="b"/>
                      <a:r>
                        <a:rPr lang="en-US" sz="1100" b="0" i="0" u="none" strike="noStrike">
                          <a:solidFill>
                            <a:srgbClr val="000000"/>
                          </a:solidFill>
                          <a:effectLst/>
                          <a:latin typeface="Calibri" panose="020F0502020204030204" pitchFamily="34" charset="0"/>
                        </a:rPr>
                        <a:t>Praise</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177.9</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200.3</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215.6</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187.4</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151.8</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171.6</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140.6</a:t>
                      </a:r>
                    </a:p>
                  </a:txBody>
                  <a:tcPr marL="9525" marR="9525" marT="9525" marB="0" anchor="b"/>
                </a:tc>
                <a:extLst>
                  <a:ext uri="{0D108BD9-81ED-4DB2-BD59-A6C34878D82A}">
                    <a16:rowId xmlns:a16="http://schemas.microsoft.com/office/drawing/2014/main" val="352132471"/>
                  </a:ext>
                </a:extLst>
              </a:tr>
              <a:tr h="190500">
                <a:tc>
                  <a:txBody>
                    <a:bodyPr/>
                    <a:lstStyle/>
                    <a:p>
                      <a:pPr algn="l" fontAlgn="b"/>
                      <a:r>
                        <a:rPr lang="en-US" sz="1100" b="0" i="0" u="none" strike="noStrike">
                          <a:solidFill>
                            <a:srgbClr val="000000"/>
                          </a:solidFill>
                          <a:effectLst/>
                          <a:latin typeface="Calibri" panose="020F0502020204030204" pitchFamily="34" charset="0"/>
                        </a:rPr>
                        <a:t>Grand Total</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85.0</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85.4</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88.3</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82.6</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67.7</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70.8</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74.0</a:t>
                      </a:r>
                    </a:p>
                  </a:txBody>
                  <a:tcPr marL="9525" marR="9525" marT="9525" marB="0" anchor="b"/>
                </a:tc>
                <a:extLst>
                  <a:ext uri="{0D108BD9-81ED-4DB2-BD59-A6C34878D82A}">
                    <a16:rowId xmlns:a16="http://schemas.microsoft.com/office/drawing/2014/main" val="2276360673"/>
                  </a:ext>
                </a:extLst>
              </a:tr>
            </a:tbl>
          </a:graphicData>
        </a:graphic>
      </p:graphicFrame>
    </p:spTree>
    <p:extLst>
      <p:ext uri="{BB962C8B-B14F-4D97-AF65-F5344CB8AC3E}">
        <p14:creationId xmlns:p14="http://schemas.microsoft.com/office/powerpoint/2010/main" val="30060580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D05CF-C714-4012-BA4D-08C842B2DA6D}"/>
              </a:ext>
            </a:extLst>
          </p:cNvPr>
          <p:cNvSpPr>
            <a:spLocks noGrp="1"/>
          </p:cNvSpPr>
          <p:nvPr>
            <p:ph type="title"/>
          </p:nvPr>
        </p:nvSpPr>
        <p:spPr/>
        <p:txBody>
          <a:bodyPr/>
          <a:lstStyle/>
          <a:p>
            <a:r>
              <a:rPr lang="en-US" dirty="0"/>
              <a:t>Product features by category. </a:t>
            </a:r>
          </a:p>
        </p:txBody>
      </p:sp>
      <p:graphicFrame>
        <p:nvGraphicFramePr>
          <p:cNvPr id="3" name="Table 2">
            <a:extLst>
              <a:ext uri="{FF2B5EF4-FFF2-40B4-BE49-F238E27FC236}">
                <a16:creationId xmlns:a16="http://schemas.microsoft.com/office/drawing/2014/main" id="{6BA3025A-6A79-4436-90F9-62DA7312A5A2}"/>
              </a:ext>
            </a:extLst>
          </p:cNvPr>
          <p:cNvGraphicFramePr>
            <a:graphicFrameLocks noGrp="1"/>
          </p:cNvGraphicFramePr>
          <p:nvPr>
            <p:extLst>
              <p:ext uri="{D42A27DB-BD31-4B8C-83A1-F6EECF244321}">
                <p14:modId xmlns:p14="http://schemas.microsoft.com/office/powerpoint/2010/main" val="4003022727"/>
              </p:ext>
            </p:extLst>
          </p:nvPr>
        </p:nvGraphicFramePr>
        <p:xfrm>
          <a:off x="304113" y="1421414"/>
          <a:ext cx="5734221" cy="3425184"/>
        </p:xfrm>
        <a:graphic>
          <a:graphicData uri="http://schemas.openxmlformats.org/drawingml/2006/table">
            <a:tbl>
              <a:tblPr>
                <a:tableStyleId>{BC89EF96-8CEA-46FF-86C4-4CE0E7609802}</a:tableStyleId>
              </a:tblPr>
              <a:tblGrid>
                <a:gridCol w="1944817">
                  <a:extLst>
                    <a:ext uri="{9D8B030D-6E8A-4147-A177-3AD203B41FA5}">
                      <a16:colId xmlns:a16="http://schemas.microsoft.com/office/drawing/2014/main" val="3162524594"/>
                    </a:ext>
                  </a:extLst>
                </a:gridCol>
                <a:gridCol w="766119">
                  <a:extLst>
                    <a:ext uri="{9D8B030D-6E8A-4147-A177-3AD203B41FA5}">
                      <a16:colId xmlns:a16="http://schemas.microsoft.com/office/drawing/2014/main" val="562980234"/>
                    </a:ext>
                  </a:extLst>
                </a:gridCol>
                <a:gridCol w="947351">
                  <a:extLst>
                    <a:ext uri="{9D8B030D-6E8A-4147-A177-3AD203B41FA5}">
                      <a16:colId xmlns:a16="http://schemas.microsoft.com/office/drawing/2014/main" val="1894032119"/>
                    </a:ext>
                  </a:extLst>
                </a:gridCol>
                <a:gridCol w="939113">
                  <a:extLst>
                    <a:ext uri="{9D8B030D-6E8A-4147-A177-3AD203B41FA5}">
                      <a16:colId xmlns:a16="http://schemas.microsoft.com/office/drawing/2014/main" val="2638135841"/>
                    </a:ext>
                  </a:extLst>
                </a:gridCol>
                <a:gridCol w="468814">
                  <a:extLst>
                    <a:ext uri="{9D8B030D-6E8A-4147-A177-3AD203B41FA5}">
                      <a16:colId xmlns:a16="http://schemas.microsoft.com/office/drawing/2014/main" val="2588666278"/>
                    </a:ext>
                  </a:extLst>
                </a:gridCol>
                <a:gridCol w="668007">
                  <a:extLst>
                    <a:ext uri="{9D8B030D-6E8A-4147-A177-3AD203B41FA5}">
                      <a16:colId xmlns:a16="http://schemas.microsoft.com/office/drawing/2014/main" val="587429798"/>
                    </a:ext>
                  </a:extLst>
                </a:gridCol>
              </a:tblGrid>
              <a:tr h="190288">
                <a:tc>
                  <a:txBody>
                    <a:bodyPr/>
                    <a:lstStyle/>
                    <a:p>
                      <a:pPr algn="ctr" fontAlgn="b"/>
                      <a:r>
                        <a:rPr lang="en-US" sz="1100" b="1" u="none" strike="noStrike" dirty="0">
                          <a:effectLst/>
                        </a:rPr>
                        <a:t>Product features </a:t>
                      </a:r>
                      <a:endParaRPr lang="en-US" sz="1100" b="1"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US" sz="1100" b="1" u="none" strike="noStrike" dirty="0">
                          <a:effectLst/>
                        </a:rPr>
                        <a:t>Complaint</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b="1" u="none" strike="noStrike" dirty="0">
                          <a:effectLst/>
                        </a:rPr>
                        <a:t>Negative only</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b="1" u="none" strike="noStrike" dirty="0">
                          <a:effectLst/>
                        </a:rPr>
                        <a:t>Positive Only</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b="1" u="none" strike="noStrike" dirty="0">
                          <a:effectLst/>
                        </a:rPr>
                        <a:t>Praise</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b="1" u="none" strike="noStrike" dirty="0">
                          <a:effectLst/>
                        </a:rPr>
                        <a:t>Total</a:t>
                      </a:r>
                      <a:endParaRPr lang="en-US"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40949157"/>
                  </a:ext>
                </a:extLst>
              </a:tr>
              <a:tr h="190288">
                <a:tc>
                  <a:txBody>
                    <a:bodyPr/>
                    <a:lstStyle/>
                    <a:p>
                      <a:pPr algn="l" fontAlgn="b"/>
                      <a:r>
                        <a:rPr lang="en-US" sz="1100" u="none" strike="noStrike" dirty="0">
                          <a:effectLst/>
                        </a:rPr>
                        <a:t>Customer Support not good</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solidFill>
                            <a:schemeClr val="bg1"/>
                          </a:solidFill>
                          <a:effectLst/>
                        </a:rPr>
                        <a:t>3%</a:t>
                      </a:r>
                      <a:endParaRPr lang="en-US" sz="1100" b="0" i="0" u="none" strike="noStrike" dirty="0">
                        <a:solidFill>
                          <a:schemeClr val="bg1"/>
                        </a:solidFill>
                        <a:effectLst/>
                        <a:latin typeface="Calibri" panose="020F0502020204030204" pitchFamily="34" charset="0"/>
                      </a:endParaRPr>
                    </a:p>
                  </a:txBody>
                  <a:tcPr marL="9525" marR="9525" marT="9525" marB="0" anchor="b">
                    <a:solidFill>
                      <a:srgbClr val="FF0000"/>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26505552"/>
                  </a:ext>
                </a:extLst>
              </a:tr>
              <a:tr h="190288">
                <a:tc>
                  <a:txBody>
                    <a:bodyPr/>
                    <a:lstStyle/>
                    <a:p>
                      <a:pPr algn="l" fontAlgn="b"/>
                      <a:r>
                        <a:rPr lang="en-IN" sz="1100" u="none" strike="noStrike" dirty="0">
                          <a:effectLst/>
                        </a:rPr>
                        <a:t>Delivery of service not good</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solidFill>
                            <a:schemeClr val="bg1"/>
                          </a:solidFill>
                          <a:effectLst/>
                        </a:rPr>
                        <a:t>5%</a:t>
                      </a:r>
                      <a:endParaRPr lang="en-US" sz="1100" b="0" i="0" u="none" strike="noStrike" dirty="0">
                        <a:solidFill>
                          <a:schemeClr val="bg1"/>
                        </a:solidFill>
                        <a:effectLst/>
                        <a:latin typeface="Calibri" panose="020F0502020204030204" pitchFamily="34" charset="0"/>
                      </a:endParaRPr>
                    </a:p>
                  </a:txBody>
                  <a:tcPr marL="9525" marR="9525" marT="9525" marB="0" anchor="b">
                    <a:solidFill>
                      <a:srgbClr val="FF0000"/>
                    </a:solidFill>
                  </a:tcPr>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solidFill>
                            <a:schemeClr val="bg1"/>
                          </a:solidFill>
                          <a:effectLst/>
                        </a:rPr>
                        <a:t>16%</a:t>
                      </a:r>
                      <a:endParaRPr lang="en-US" sz="1100" b="0" i="0" u="none" strike="noStrike" dirty="0">
                        <a:solidFill>
                          <a:schemeClr val="bg1"/>
                        </a:solidFill>
                        <a:effectLst/>
                        <a:latin typeface="Calibri" panose="020F0502020204030204" pitchFamily="34" charset="0"/>
                      </a:endParaRPr>
                    </a:p>
                  </a:txBody>
                  <a:tcPr marL="9525" marR="9525" marT="9525" marB="0" anchor="b">
                    <a:solidFill>
                      <a:srgbClr val="FF0000"/>
                    </a:solidFill>
                  </a:tcPr>
                </a:tc>
                <a:extLst>
                  <a:ext uri="{0D108BD9-81ED-4DB2-BD59-A6C34878D82A}">
                    <a16:rowId xmlns:a16="http://schemas.microsoft.com/office/drawing/2014/main" val="2470278397"/>
                  </a:ext>
                </a:extLst>
              </a:tr>
              <a:tr h="190288">
                <a:tc>
                  <a:txBody>
                    <a:bodyPr/>
                    <a:lstStyle/>
                    <a:p>
                      <a:pPr algn="l" fontAlgn="b"/>
                      <a:r>
                        <a:rPr lang="en-US" sz="1100" u="none" strike="noStrike" dirty="0">
                          <a:effectLst/>
                        </a:rPr>
                        <a:t>App/ Web Issues</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solidFill>
                            <a:schemeClr val="bg1"/>
                          </a:solidFill>
                          <a:effectLst/>
                        </a:rPr>
                        <a:t>5%</a:t>
                      </a:r>
                      <a:endParaRPr lang="en-US" sz="1100" b="0" i="0" u="none" strike="noStrike" dirty="0">
                        <a:solidFill>
                          <a:schemeClr val="bg1"/>
                        </a:solidFill>
                        <a:effectLst/>
                        <a:latin typeface="Calibri" panose="020F0502020204030204" pitchFamily="34" charset="0"/>
                      </a:endParaRPr>
                    </a:p>
                  </a:txBody>
                  <a:tcPr marL="9525" marR="9525" marT="9525" marB="0" anchor="b">
                    <a:solidFill>
                      <a:srgbClr val="FF0000"/>
                    </a:solidFill>
                  </a:tcPr>
                </a:tc>
                <a:tc>
                  <a:txBody>
                    <a:bodyPr/>
                    <a:lstStyle/>
                    <a:p>
                      <a:pPr algn="ct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solidFill>
                            <a:schemeClr val="bg1"/>
                          </a:solidFill>
                          <a:effectLst/>
                        </a:rPr>
                        <a:t>23%</a:t>
                      </a:r>
                      <a:endParaRPr lang="en-US" sz="1100" b="0" i="0" u="none" strike="noStrike" dirty="0">
                        <a:solidFill>
                          <a:schemeClr val="bg1"/>
                        </a:solidFill>
                        <a:effectLst/>
                        <a:latin typeface="Calibri" panose="020F0502020204030204" pitchFamily="34" charset="0"/>
                      </a:endParaRPr>
                    </a:p>
                  </a:txBody>
                  <a:tcPr marL="9525" marR="9525" marT="9525" marB="0" anchor="b">
                    <a:solidFill>
                      <a:srgbClr val="FF0000"/>
                    </a:solidFill>
                  </a:tcPr>
                </a:tc>
                <a:extLst>
                  <a:ext uri="{0D108BD9-81ED-4DB2-BD59-A6C34878D82A}">
                    <a16:rowId xmlns:a16="http://schemas.microsoft.com/office/drawing/2014/main" val="97733057"/>
                  </a:ext>
                </a:extLst>
              </a:tr>
              <a:tr h="190288">
                <a:tc>
                  <a:txBody>
                    <a:bodyPr/>
                    <a:lstStyle/>
                    <a:p>
                      <a:pPr algn="l" fontAlgn="b"/>
                      <a:r>
                        <a:rPr lang="en-US" sz="1100" u="none" strike="noStrike">
                          <a:effectLst/>
                        </a:rPr>
                        <a:t>Payment Issues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09493142"/>
                  </a:ext>
                </a:extLst>
              </a:tr>
              <a:tr h="190288">
                <a:tc>
                  <a:txBody>
                    <a:bodyPr/>
                    <a:lstStyle/>
                    <a:p>
                      <a:pPr algn="l" fontAlgn="b"/>
                      <a:r>
                        <a:rPr lang="en-US" sz="1100" u="none" strike="noStrike">
                          <a:effectLst/>
                        </a:rPr>
                        <a:t>Promotion/offers Issues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43215755"/>
                  </a:ext>
                </a:extLst>
              </a:tr>
              <a:tr h="190288">
                <a:tc>
                  <a:txBody>
                    <a:bodyPr/>
                    <a:lstStyle/>
                    <a:p>
                      <a:pPr algn="l" fontAlgn="b"/>
                      <a:r>
                        <a:rPr lang="en-US" sz="1100" u="none" strike="noStrike">
                          <a:effectLst/>
                        </a:rPr>
                        <a:t>Validity Issues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00556517"/>
                  </a:ext>
                </a:extLst>
              </a:tr>
              <a:tr h="190288">
                <a:tc>
                  <a:txBody>
                    <a:bodyPr/>
                    <a:lstStyle/>
                    <a:p>
                      <a:pPr algn="l" fontAlgn="b"/>
                      <a:r>
                        <a:rPr lang="en-US" sz="1100" u="none" strike="noStrike" dirty="0">
                          <a:effectLst/>
                        </a:rPr>
                        <a:t>Not Trusting the Brand</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solidFill>
                            <a:schemeClr val="bg1"/>
                          </a:solidFill>
                          <a:effectLst/>
                        </a:rPr>
                        <a:t>7%</a:t>
                      </a:r>
                      <a:endParaRPr lang="en-US" sz="1100" b="0" i="0" u="none" strike="noStrike" dirty="0">
                        <a:solidFill>
                          <a:schemeClr val="bg1"/>
                        </a:solidFill>
                        <a:effectLst/>
                        <a:latin typeface="Calibri" panose="020F0502020204030204" pitchFamily="34" charset="0"/>
                      </a:endParaRPr>
                    </a:p>
                  </a:txBody>
                  <a:tcPr marL="9525" marR="9525" marT="9525" marB="0" anchor="b">
                    <a:solidFill>
                      <a:srgbClr val="FF0000"/>
                    </a:solidFill>
                  </a:tcPr>
                </a:tc>
                <a:tc>
                  <a:txBody>
                    <a:bodyPr/>
                    <a:lstStyle/>
                    <a:p>
                      <a:pPr algn="ct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9525" marR="9525" marT="9525" marB="0" anchor="b">
                    <a:solidFill>
                      <a:srgbClr val="FF0000"/>
                    </a:solidFill>
                  </a:tcPr>
                </a:tc>
                <a:extLst>
                  <a:ext uri="{0D108BD9-81ED-4DB2-BD59-A6C34878D82A}">
                    <a16:rowId xmlns:a16="http://schemas.microsoft.com/office/drawing/2014/main" val="584674904"/>
                  </a:ext>
                </a:extLst>
              </a:tr>
              <a:tr h="190288">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39743786"/>
                  </a:ext>
                </a:extLst>
              </a:tr>
              <a:tr h="190288">
                <a:tc>
                  <a:txBody>
                    <a:bodyPr/>
                    <a:lstStyle/>
                    <a:p>
                      <a:pPr algn="l" fontAlgn="b"/>
                      <a:r>
                        <a:rPr lang="en-US" sz="1100" u="none" strike="noStrike">
                          <a:effectLst/>
                        </a:rPr>
                        <a:t>Speed of delivery good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19703455"/>
                  </a:ext>
                </a:extLst>
              </a:tr>
              <a:tr h="190288">
                <a:tc>
                  <a:txBody>
                    <a:bodyPr/>
                    <a:lstStyle/>
                    <a:p>
                      <a:pPr algn="l" fontAlgn="b"/>
                      <a:r>
                        <a:rPr lang="en-US" sz="1100" u="none" strike="noStrike">
                          <a:effectLst/>
                        </a:rPr>
                        <a:t>App/ Web good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28%</a:t>
                      </a:r>
                      <a:endParaRPr lang="en-US" sz="1100" b="0" i="0" u="none" strike="noStrike" dirty="0">
                        <a:solidFill>
                          <a:srgbClr val="000000"/>
                        </a:solidFill>
                        <a:effectLst/>
                        <a:latin typeface="Calibri" panose="020F0502020204030204" pitchFamily="34" charset="0"/>
                      </a:endParaRPr>
                    </a:p>
                  </a:txBody>
                  <a:tcPr marL="9525" marR="9525" marT="9525" marB="0" anchor="b">
                    <a:solidFill>
                      <a:srgbClr val="92D050"/>
                    </a:solidFill>
                  </a:tcPr>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31%</a:t>
                      </a:r>
                      <a:endParaRPr lang="en-US" sz="1100" b="0" i="0" u="none" strike="noStrike" dirty="0">
                        <a:solidFill>
                          <a:srgbClr val="000000"/>
                        </a:solidFill>
                        <a:effectLst/>
                        <a:latin typeface="Calibri" panose="020F0502020204030204" pitchFamily="34" charset="0"/>
                      </a:endParaRPr>
                    </a:p>
                  </a:txBody>
                  <a:tcPr marL="9525" marR="9525" marT="9525" marB="0" anchor="b">
                    <a:solidFill>
                      <a:srgbClr val="92D050"/>
                    </a:solidFill>
                  </a:tcPr>
                </a:tc>
                <a:extLst>
                  <a:ext uri="{0D108BD9-81ED-4DB2-BD59-A6C34878D82A}">
                    <a16:rowId xmlns:a16="http://schemas.microsoft.com/office/drawing/2014/main" val="1759069964"/>
                  </a:ext>
                </a:extLst>
              </a:tr>
              <a:tr h="190288">
                <a:tc>
                  <a:txBody>
                    <a:bodyPr/>
                    <a:lstStyle/>
                    <a:p>
                      <a:pPr algn="l" fontAlgn="b"/>
                      <a:r>
                        <a:rPr lang="en-US" sz="1100" u="none" strike="noStrike">
                          <a:effectLst/>
                        </a:rPr>
                        <a:t>Promotion/offers good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9525" marR="9525" marT="9525" marB="0" anchor="b">
                    <a:solidFill>
                      <a:srgbClr val="92D050"/>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3229441"/>
                  </a:ext>
                </a:extLst>
              </a:tr>
              <a:tr h="190288">
                <a:tc>
                  <a:txBody>
                    <a:bodyPr/>
                    <a:lstStyle/>
                    <a:p>
                      <a:pPr algn="l" fontAlgn="b"/>
                      <a:r>
                        <a:rPr lang="en-US" sz="1100" u="none" strike="noStrike">
                          <a:effectLst/>
                        </a:rPr>
                        <a:t>Price is good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33295459"/>
                  </a:ext>
                </a:extLst>
              </a:tr>
              <a:tr h="190288">
                <a:tc>
                  <a:txBody>
                    <a:bodyPr/>
                    <a:lstStyle/>
                    <a:p>
                      <a:pPr algn="l" fontAlgn="b"/>
                      <a:r>
                        <a:rPr lang="en-US" sz="1100" u="none" strike="noStrike">
                          <a:effectLst/>
                        </a:rPr>
                        <a:t>Customer Support good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63676914"/>
                  </a:ext>
                </a:extLst>
              </a:tr>
              <a:tr h="190288">
                <a:tc>
                  <a:txBody>
                    <a:bodyPr/>
                    <a:lstStyle/>
                    <a:p>
                      <a:pPr algn="l" fontAlgn="b"/>
                      <a:r>
                        <a:rPr lang="en-US" sz="1100" u="none" strike="noStrike">
                          <a:effectLst/>
                        </a:rPr>
                        <a:t>Easy to use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9525" marR="9525" marT="9525" marB="0" anchor="b">
                    <a:solidFill>
                      <a:srgbClr val="92D050"/>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59323005"/>
                  </a:ext>
                </a:extLst>
              </a:tr>
              <a:tr h="190288">
                <a:tc>
                  <a:txBody>
                    <a:bodyPr/>
                    <a:lstStyle/>
                    <a:p>
                      <a:pPr algn="l" fontAlgn="b"/>
                      <a:r>
                        <a:rPr lang="en-US" sz="1100" u="none" strike="noStrike" dirty="0">
                          <a:effectLst/>
                          <a:latin typeface="Calibri" panose="020F0502020204030204" pitchFamily="34" charset="0"/>
                          <a:cs typeface="Calibri" panose="020F0502020204030204" pitchFamily="34" charset="0"/>
                        </a:rPr>
                        <a:t>Multiple Brands to choose good</a:t>
                      </a:r>
                      <a:endParaRPr lang="en-US" sz="11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solidFill>
                      <a:srgbClr val="92D050"/>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33484563"/>
                  </a:ext>
                </a:extLst>
              </a:tr>
              <a:tr h="190288">
                <a:tc>
                  <a:txBody>
                    <a:bodyPr/>
                    <a:lstStyle/>
                    <a:p>
                      <a:pPr algn="l" fontAlgn="b"/>
                      <a:r>
                        <a:rPr lang="en-US" sz="1100" u="none" strike="noStrike">
                          <a:effectLst/>
                        </a:rPr>
                        <a:t>Delivery of service good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solidFill>
                      <a:srgbClr val="92D050"/>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87438818"/>
                  </a:ext>
                </a:extLst>
              </a:tr>
              <a:tr h="190288">
                <a:tc>
                  <a:txBody>
                    <a:bodyPr/>
                    <a:lstStyle/>
                    <a:p>
                      <a:pPr algn="l" fontAlgn="b"/>
                      <a:r>
                        <a:rPr lang="en-US" sz="1100" u="none" strike="noStrike">
                          <a:effectLst/>
                        </a:rPr>
                        <a:t>Payment Good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5916888"/>
                  </a:ext>
                </a:extLst>
              </a:tr>
            </a:tbl>
          </a:graphicData>
        </a:graphic>
      </p:graphicFrame>
      <p:sp>
        <p:nvSpPr>
          <p:cNvPr id="4" name="TextBox 3">
            <a:extLst>
              <a:ext uri="{FF2B5EF4-FFF2-40B4-BE49-F238E27FC236}">
                <a16:creationId xmlns:a16="http://schemas.microsoft.com/office/drawing/2014/main" id="{8D9883F8-E3DF-4004-B432-B1E244B8F717}"/>
              </a:ext>
            </a:extLst>
          </p:cNvPr>
          <p:cNvSpPr txBox="1"/>
          <p:nvPr/>
        </p:nvSpPr>
        <p:spPr>
          <a:xfrm>
            <a:off x="6120713" y="1249581"/>
            <a:ext cx="5832389" cy="5693866"/>
          </a:xfrm>
          <a:prstGeom prst="rect">
            <a:avLst/>
          </a:prstGeom>
          <a:noFill/>
        </p:spPr>
        <p:txBody>
          <a:bodyPr wrap="square" rtlCol="0">
            <a:spAutoFit/>
          </a:bodyPr>
          <a:lstStyle/>
          <a:p>
            <a:r>
              <a:rPr lang="en-IN" sz="1400" dirty="0"/>
              <a:t>Overall 31 % of the customers feel the App/web good , 23 % of the Customers feel that there are issues in the App/ Web which needs to be fixed.  3</a:t>
            </a:r>
            <a:r>
              <a:rPr lang="en-IN" sz="1400" baseline="30000" dirty="0"/>
              <a:t>rd</a:t>
            </a:r>
            <a:r>
              <a:rPr lang="en-IN" sz="1400" dirty="0"/>
              <a:t> highest  is Not trusting the Brand   having 18 %. </a:t>
            </a:r>
          </a:p>
          <a:p>
            <a:endParaRPr lang="en-IN" sz="1400" dirty="0"/>
          </a:p>
          <a:p>
            <a:endParaRPr lang="en-IN" sz="1400" dirty="0"/>
          </a:p>
          <a:p>
            <a:endParaRPr lang="en-IN" sz="1400" dirty="0"/>
          </a:p>
          <a:p>
            <a:r>
              <a:rPr lang="en-IN" sz="1400" dirty="0"/>
              <a:t>Under the category wise positive only stands significantly high with 28% customers feeling the app / web application is good.</a:t>
            </a:r>
          </a:p>
          <a:p>
            <a:endParaRPr lang="en-IN" sz="1400" dirty="0"/>
          </a:p>
          <a:p>
            <a:endParaRPr lang="en-IN" sz="1400" dirty="0"/>
          </a:p>
          <a:p>
            <a:r>
              <a:rPr lang="en-IN" sz="1400" dirty="0"/>
              <a:t>Promotion/offers good, Easy to use  , Access to </a:t>
            </a:r>
            <a:r>
              <a:rPr lang="en-US" sz="1400" u="none" strike="noStrike" dirty="0">
                <a:effectLst/>
                <a:latin typeface="Calibri" panose="020F0502020204030204" pitchFamily="34" charset="0"/>
                <a:cs typeface="Calibri" panose="020F0502020204030204" pitchFamily="34" charset="0"/>
              </a:rPr>
              <a:t>Multiple Brands to choose for purchase, and delivery of service Good ar</a:t>
            </a:r>
            <a:r>
              <a:rPr lang="en-US" sz="1400" dirty="0">
                <a:latin typeface="Calibri" panose="020F0502020204030204" pitchFamily="34" charset="0"/>
                <a:cs typeface="Calibri" panose="020F0502020204030204" pitchFamily="34" charset="0"/>
              </a:rPr>
              <a:t>e  the other key features customers lookout for while purchasing gift card. In order to increase the Positive only and praise</a:t>
            </a:r>
          </a:p>
          <a:p>
            <a:endParaRPr lang="en-US" sz="1400" b="0" i="0" u="none" strike="noStrike" dirty="0">
              <a:solidFill>
                <a:srgbClr val="000000"/>
              </a:solidFill>
              <a:effectLst/>
              <a:latin typeface="Calibri" panose="020F0502020204030204" pitchFamily="34" charset="0"/>
              <a:cs typeface="Calibri" panose="020F0502020204030204" pitchFamily="34" charset="0"/>
            </a:endParaRPr>
          </a:p>
          <a:p>
            <a:r>
              <a:rPr lang="en-IN" sz="1400" dirty="0">
                <a:solidFill>
                  <a:srgbClr val="000000"/>
                </a:solidFill>
                <a:latin typeface="Calibri" panose="020F0502020204030204" pitchFamily="34" charset="0"/>
                <a:cs typeface="Calibri" panose="020F0502020204030204" pitchFamily="34" charset="0"/>
              </a:rPr>
              <a:t>Delivery of service not good, Customer Support not good, App/ Web Issues, Not Trusting the Brand are the Key product features due to which the customers having given complaints and Negative only reviews.</a:t>
            </a:r>
          </a:p>
          <a:p>
            <a:endParaRPr lang="en-IN" sz="1400" dirty="0">
              <a:solidFill>
                <a:srgbClr val="000000"/>
              </a:solidFill>
              <a:latin typeface="Calibri" panose="020F0502020204030204" pitchFamily="34" charset="0"/>
              <a:cs typeface="Calibri" panose="020F0502020204030204" pitchFamily="34" charset="0"/>
            </a:endParaRPr>
          </a:p>
          <a:p>
            <a:endParaRPr lang="en-IN" sz="1400" dirty="0">
              <a:solidFill>
                <a:srgbClr val="000000"/>
              </a:solidFill>
              <a:latin typeface="Calibri" panose="020F0502020204030204" pitchFamily="34" charset="0"/>
              <a:cs typeface="Calibri" panose="020F0502020204030204" pitchFamily="34" charset="0"/>
            </a:endParaRPr>
          </a:p>
          <a:p>
            <a:endParaRPr lang="en-IN" sz="1400" dirty="0">
              <a:solidFill>
                <a:srgbClr val="000000"/>
              </a:solidFill>
              <a:latin typeface="Calibri" panose="020F0502020204030204" pitchFamily="34" charset="0"/>
              <a:cs typeface="Calibri" panose="020F0502020204030204" pitchFamily="34" charset="0"/>
            </a:endParaRPr>
          </a:p>
          <a:p>
            <a:endParaRPr lang="en-US" sz="1400" dirty="0">
              <a:solidFill>
                <a:srgbClr val="000000"/>
              </a:solidFill>
              <a:latin typeface="Calibri" panose="020F0502020204030204" pitchFamily="34" charset="0"/>
              <a:cs typeface="Calibri" panose="020F0502020204030204" pitchFamily="34" charset="0"/>
            </a:endParaRPr>
          </a:p>
          <a:p>
            <a:endParaRPr lang="en-US" sz="1400" dirty="0">
              <a:solidFill>
                <a:srgbClr val="000000"/>
              </a:solidFill>
              <a:latin typeface="Calibri" panose="020F0502020204030204" pitchFamily="34" charset="0"/>
              <a:cs typeface="Calibri" panose="020F0502020204030204" pitchFamily="34" charset="0"/>
            </a:endParaRPr>
          </a:p>
          <a:p>
            <a:endParaRPr lang="en-US" sz="1400" b="0" i="0" u="none" strike="noStrike" dirty="0">
              <a:solidFill>
                <a:srgbClr val="000000"/>
              </a:solidFill>
              <a:effectLst/>
              <a:latin typeface="Calibri" panose="020F0502020204030204" pitchFamily="34" charset="0"/>
              <a:cs typeface="Calibri" panose="020F0502020204030204" pitchFamily="34" charset="0"/>
            </a:endParaRPr>
          </a:p>
          <a:p>
            <a:endParaRPr lang="en-IN" sz="1400" dirty="0"/>
          </a:p>
          <a:p>
            <a:r>
              <a:rPr lang="en-IN" sz="1400" dirty="0"/>
              <a:t>   </a:t>
            </a:r>
          </a:p>
        </p:txBody>
      </p:sp>
    </p:spTree>
    <p:extLst>
      <p:ext uri="{BB962C8B-B14F-4D97-AF65-F5344CB8AC3E}">
        <p14:creationId xmlns:p14="http://schemas.microsoft.com/office/powerpoint/2010/main" val="3484111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ea typeface="Arial Unicode MS"/>
                <a:cs typeface="Calibri" panose="020F0502020204030204" pitchFamily="34" charset="0"/>
              </a:rPr>
              <a:t>Abstract –Quick Review</a:t>
            </a:r>
            <a:endParaRPr lang="en-US" dirty="0"/>
          </a:p>
        </p:txBody>
      </p:sp>
      <p:graphicFrame>
        <p:nvGraphicFramePr>
          <p:cNvPr id="3" name="Diagram 2"/>
          <p:cNvGraphicFramePr/>
          <p:nvPr>
            <p:extLst>
              <p:ext uri="{D42A27DB-BD31-4B8C-83A1-F6EECF244321}">
                <p14:modId xmlns:p14="http://schemas.microsoft.com/office/powerpoint/2010/main" val="951598231"/>
              </p:ext>
            </p:extLst>
          </p:nvPr>
        </p:nvGraphicFramePr>
        <p:xfrm>
          <a:off x="3876415" y="1353466"/>
          <a:ext cx="4176917" cy="48481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306916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D1044-8271-490F-8A5C-AD52EC7FF8A6}"/>
              </a:ext>
            </a:extLst>
          </p:cNvPr>
          <p:cNvSpPr>
            <a:spLocks noGrp="1"/>
          </p:cNvSpPr>
          <p:nvPr>
            <p:ph type="title"/>
          </p:nvPr>
        </p:nvSpPr>
        <p:spPr/>
        <p:txBody>
          <a:bodyPr>
            <a:noAutofit/>
          </a:bodyPr>
          <a:lstStyle/>
          <a:p>
            <a:r>
              <a:rPr lang="en-IN" sz="2400" dirty="0"/>
              <a:t>Analysis by Comparing the Product performance with Categories  and also compare over the past performance..</a:t>
            </a:r>
            <a:br>
              <a:rPr lang="en-IN" sz="2400" dirty="0"/>
            </a:br>
            <a:endParaRPr lang="en-US" sz="2400" dirty="0"/>
          </a:p>
        </p:txBody>
      </p:sp>
      <p:graphicFrame>
        <p:nvGraphicFramePr>
          <p:cNvPr id="5" name="Table 4">
            <a:extLst>
              <a:ext uri="{FF2B5EF4-FFF2-40B4-BE49-F238E27FC236}">
                <a16:creationId xmlns:a16="http://schemas.microsoft.com/office/drawing/2014/main" id="{691A293D-FCEC-4E0B-96B5-C722ABC34F65}"/>
              </a:ext>
            </a:extLst>
          </p:cNvPr>
          <p:cNvGraphicFramePr>
            <a:graphicFrameLocks noGrp="1"/>
          </p:cNvGraphicFramePr>
          <p:nvPr>
            <p:extLst>
              <p:ext uri="{D42A27DB-BD31-4B8C-83A1-F6EECF244321}">
                <p14:modId xmlns:p14="http://schemas.microsoft.com/office/powerpoint/2010/main" val="1361720310"/>
              </p:ext>
            </p:extLst>
          </p:nvPr>
        </p:nvGraphicFramePr>
        <p:xfrm>
          <a:off x="171393" y="1049867"/>
          <a:ext cx="6056413" cy="4914329"/>
        </p:xfrm>
        <a:graphic>
          <a:graphicData uri="http://schemas.openxmlformats.org/drawingml/2006/table">
            <a:tbl>
              <a:tblPr>
                <a:tableStyleId>{B301B821-A1FF-4177-AEE7-76D212191A09}</a:tableStyleId>
              </a:tblPr>
              <a:tblGrid>
                <a:gridCol w="1889663">
                  <a:extLst>
                    <a:ext uri="{9D8B030D-6E8A-4147-A177-3AD203B41FA5}">
                      <a16:colId xmlns:a16="http://schemas.microsoft.com/office/drawing/2014/main" val="197189689"/>
                    </a:ext>
                  </a:extLst>
                </a:gridCol>
                <a:gridCol w="506019">
                  <a:extLst>
                    <a:ext uri="{9D8B030D-6E8A-4147-A177-3AD203B41FA5}">
                      <a16:colId xmlns:a16="http://schemas.microsoft.com/office/drawing/2014/main" val="1954132696"/>
                    </a:ext>
                  </a:extLst>
                </a:gridCol>
                <a:gridCol w="506019">
                  <a:extLst>
                    <a:ext uri="{9D8B030D-6E8A-4147-A177-3AD203B41FA5}">
                      <a16:colId xmlns:a16="http://schemas.microsoft.com/office/drawing/2014/main" val="2462798152"/>
                    </a:ext>
                  </a:extLst>
                </a:gridCol>
                <a:gridCol w="506019">
                  <a:extLst>
                    <a:ext uri="{9D8B030D-6E8A-4147-A177-3AD203B41FA5}">
                      <a16:colId xmlns:a16="http://schemas.microsoft.com/office/drawing/2014/main" val="395549401"/>
                    </a:ext>
                  </a:extLst>
                </a:gridCol>
                <a:gridCol w="506019">
                  <a:extLst>
                    <a:ext uri="{9D8B030D-6E8A-4147-A177-3AD203B41FA5}">
                      <a16:colId xmlns:a16="http://schemas.microsoft.com/office/drawing/2014/main" val="340002727"/>
                    </a:ext>
                  </a:extLst>
                </a:gridCol>
                <a:gridCol w="506019">
                  <a:extLst>
                    <a:ext uri="{9D8B030D-6E8A-4147-A177-3AD203B41FA5}">
                      <a16:colId xmlns:a16="http://schemas.microsoft.com/office/drawing/2014/main" val="2549789644"/>
                    </a:ext>
                  </a:extLst>
                </a:gridCol>
                <a:gridCol w="506019">
                  <a:extLst>
                    <a:ext uri="{9D8B030D-6E8A-4147-A177-3AD203B41FA5}">
                      <a16:colId xmlns:a16="http://schemas.microsoft.com/office/drawing/2014/main" val="912566790"/>
                    </a:ext>
                  </a:extLst>
                </a:gridCol>
                <a:gridCol w="506019">
                  <a:extLst>
                    <a:ext uri="{9D8B030D-6E8A-4147-A177-3AD203B41FA5}">
                      <a16:colId xmlns:a16="http://schemas.microsoft.com/office/drawing/2014/main" val="3992799986"/>
                    </a:ext>
                  </a:extLst>
                </a:gridCol>
                <a:gridCol w="506019">
                  <a:extLst>
                    <a:ext uri="{9D8B030D-6E8A-4147-A177-3AD203B41FA5}">
                      <a16:colId xmlns:a16="http://schemas.microsoft.com/office/drawing/2014/main" val="1658888067"/>
                    </a:ext>
                  </a:extLst>
                </a:gridCol>
                <a:gridCol w="118598">
                  <a:extLst>
                    <a:ext uri="{9D8B030D-6E8A-4147-A177-3AD203B41FA5}">
                      <a16:colId xmlns:a16="http://schemas.microsoft.com/office/drawing/2014/main" val="1808565019"/>
                    </a:ext>
                  </a:extLst>
                </a:gridCol>
              </a:tblGrid>
              <a:tr h="257970">
                <a:tc>
                  <a:txBody>
                    <a:bodyPr/>
                    <a:lstStyle/>
                    <a:p>
                      <a:pPr algn="ctr" fontAlgn="b"/>
                      <a:r>
                        <a:rPr lang="en-US" sz="1050" u="none" strike="noStrike" dirty="0">
                          <a:effectLst/>
                        </a:rPr>
                        <a:t>Category</a:t>
                      </a:r>
                      <a:endParaRPr lang="en-US" sz="1050" b="1" i="0" u="none" strike="noStrike" dirty="0">
                        <a:solidFill>
                          <a:srgbClr val="000000"/>
                        </a:solidFill>
                        <a:effectLst/>
                        <a:latin typeface="Calibri" panose="020F0502020204030204" pitchFamily="34" charset="0"/>
                      </a:endParaRPr>
                    </a:p>
                  </a:txBody>
                  <a:tcPr marL="5864" marR="5864" marT="5864" marB="0" anchor="b"/>
                </a:tc>
                <a:tc gridSpan="7">
                  <a:txBody>
                    <a:bodyPr/>
                    <a:lstStyle/>
                    <a:p>
                      <a:pPr algn="ctr" fontAlgn="ctr"/>
                      <a:r>
                        <a:rPr lang="en-US" sz="1050" u="none" strike="noStrike" dirty="0">
                          <a:effectLst/>
                        </a:rPr>
                        <a:t>Complaint</a:t>
                      </a:r>
                      <a:endParaRPr lang="en-US" sz="1050" b="1" i="0" u="none" strike="noStrike" dirty="0">
                        <a:solidFill>
                          <a:srgbClr val="000000"/>
                        </a:solidFill>
                        <a:effectLst/>
                        <a:latin typeface="Calibri" panose="020F0502020204030204" pitchFamily="34" charset="0"/>
                      </a:endParaRPr>
                    </a:p>
                  </a:txBody>
                  <a:tcPr marL="5864" marR="5864" marT="5864"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ctr"/>
                      <a:endParaRPr lang="en-US" sz="1050" b="1" i="0" u="none" strike="noStrike" dirty="0">
                        <a:solidFill>
                          <a:srgbClr val="000000"/>
                        </a:solidFill>
                        <a:effectLst/>
                        <a:latin typeface="Calibri" panose="020F0502020204030204" pitchFamily="34" charset="0"/>
                      </a:endParaRPr>
                    </a:p>
                  </a:txBody>
                  <a:tcPr marL="5864" marR="5864" marT="5864" marB="0" anchor="ctr">
                    <a:solidFill>
                      <a:srgbClr val="FFFFFF"/>
                    </a:solidFill>
                  </a:tcPr>
                </a:tc>
                <a:tc>
                  <a:txBody>
                    <a:bodyPr/>
                    <a:lstStyle/>
                    <a:p>
                      <a:pPr algn="ctr" fontAlgn="ctr"/>
                      <a:r>
                        <a:rPr lang="en-US" sz="1050" u="none" strike="noStrike">
                          <a:effectLst/>
                        </a:rPr>
                        <a:t> </a:t>
                      </a:r>
                      <a:endParaRPr lang="en-US" sz="1050" b="1" i="0" u="none" strike="noStrike">
                        <a:solidFill>
                          <a:srgbClr val="000000"/>
                        </a:solidFill>
                        <a:effectLst/>
                        <a:latin typeface="Calibri" panose="020F0502020204030204" pitchFamily="34" charset="0"/>
                      </a:endParaRPr>
                    </a:p>
                  </a:txBody>
                  <a:tcPr marL="5864" marR="5864" marT="5864" marB="0" anchor="ctr"/>
                </a:tc>
                <a:extLst>
                  <a:ext uri="{0D108BD9-81ED-4DB2-BD59-A6C34878D82A}">
                    <a16:rowId xmlns:a16="http://schemas.microsoft.com/office/drawing/2014/main" val="3459384654"/>
                  </a:ext>
                </a:extLst>
              </a:tr>
              <a:tr h="257970">
                <a:tc>
                  <a:txBody>
                    <a:bodyPr/>
                    <a:lstStyle/>
                    <a:p>
                      <a:pPr algn="ctr" fontAlgn="b"/>
                      <a:r>
                        <a:rPr lang="en-US" sz="1050" u="none" strike="noStrike" dirty="0">
                          <a:effectLst/>
                        </a:rPr>
                        <a:t>Year</a:t>
                      </a:r>
                      <a:endParaRPr lang="en-US" sz="1050" b="1" i="0" u="none" strike="noStrike" dirty="0">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2015</a:t>
                      </a:r>
                      <a:endParaRPr lang="en-US" sz="1050" b="1"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2016</a:t>
                      </a:r>
                      <a:endParaRPr lang="en-US" sz="1050" b="1"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2017</a:t>
                      </a:r>
                      <a:endParaRPr lang="en-US" sz="1050" b="1" i="0" u="none" strike="noStrike" dirty="0">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2018</a:t>
                      </a:r>
                      <a:endParaRPr lang="en-US" sz="1050" b="1"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2019</a:t>
                      </a:r>
                      <a:endParaRPr lang="en-US" sz="1050" b="1"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2020</a:t>
                      </a:r>
                      <a:endParaRPr lang="en-US" sz="1050" b="1"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2021</a:t>
                      </a:r>
                      <a:endParaRPr lang="en-US" sz="1050" b="1" i="0" u="none" strike="noStrike" dirty="0">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b="1" i="0" u="none" strike="noStrike" dirty="0">
                          <a:solidFill>
                            <a:srgbClr val="000000"/>
                          </a:solidFill>
                          <a:effectLst/>
                          <a:latin typeface="Calibri" panose="020F0502020204030204" pitchFamily="34" charset="0"/>
                        </a:rPr>
                        <a:t>Total</a:t>
                      </a:r>
                    </a:p>
                  </a:txBody>
                  <a:tcPr marL="5864" marR="5864" marT="5864" marB="0" anchor="ctr">
                    <a:solidFill>
                      <a:srgbClr val="FFFFFF"/>
                    </a:solidFill>
                  </a:tcPr>
                </a:tc>
                <a:tc>
                  <a:txBody>
                    <a:bodyPr/>
                    <a:lstStyle/>
                    <a:p>
                      <a:pPr algn="ctr" fontAlgn="ctr"/>
                      <a:r>
                        <a:rPr lang="en-US" sz="1050" u="none" strike="noStrike">
                          <a:effectLst/>
                        </a:rPr>
                        <a:t> </a:t>
                      </a:r>
                      <a:endParaRPr lang="en-US" sz="1050" b="1" i="0" u="none" strike="noStrike">
                        <a:solidFill>
                          <a:srgbClr val="000000"/>
                        </a:solidFill>
                        <a:effectLst/>
                        <a:latin typeface="Calibri" panose="020F0502020204030204" pitchFamily="34" charset="0"/>
                      </a:endParaRPr>
                    </a:p>
                  </a:txBody>
                  <a:tcPr marL="5864" marR="5864" marT="5864" marB="0" anchor="ctr"/>
                </a:tc>
                <a:extLst>
                  <a:ext uri="{0D108BD9-81ED-4DB2-BD59-A6C34878D82A}">
                    <a16:rowId xmlns:a16="http://schemas.microsoft.com/office/drawing/2014/main" val="2857384953"/>
                  </a:ext>
                </a:extLst>
              </a:tr>
              <a:tr h="257970">
                <a:tc>
                  <a:txBody>
                    <a:bodyPr/>
                    <a:lstStyle/>
                    <a:p>
                      <a:pPr algn="l" fontAlgn="b"/>
                      <a:r>
                        <a:rPr lang="en-US" sz="1050" u="none" strike="noStrike">
                          <a:effectLst/>
                        </a:rPr>
                        <a:t>Customer Support not good</a:t>
                      </a:r>
                      <a:endParaRPr lang="en-US" sz="105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1.9%</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1.8%</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3.2%</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3.5%</a:t>
                      </a:r>
                      <a:endParaRPr lang="en-US" sz="1050" b="0" i="0" u="none" strike="noStrike" dirty="0">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5.4%</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4.2%</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solidFill>
                            <a:schemeClr val="bg1"/>
                          </a:solidFill>
                          <a:effectLst/>
                        </a:rPr>
                        <a:t>4.8%</a:t>
                      </a:r>
                      <a:endParaRPr lang="en-US" sz="1050" b="0" i="0" u="none" strike="noStrike" dirty="0">
                        <a:solidFill>
                          <a:schemeClr val="bg1"/>
                        </a:solidFill>
                        <a:effectLst/>
                        <a:latin typeface="Calibri" panose="020F0502020204030204" pitchFamily="34" charset="0"/>
                      </a:endParaRPr>
                    </a:p>
                  </a:txBody>
                  <a:tcPr marL="5864" marR="5864" marT="5864" marB="0" anchor="ctr">
                    <a:solidFill>
                      <a:srgbClr val="FF0000"/>
                    </a:solidFill>
                  </a:tcPr>
                </a:tc>
                <a:tc>
                  <a:txBody>
                    <a:bodyPr/>
                    <a:lstStyle/>
                    <a:p>
                      <a:pPr algn="ctr" fontAlgn="b"/>
                      <a:r>
                        <a:rPr lang="en-US" sz="1050" u="none" strike="noStrike" dirty="0">
                          <a:solidFill>
                            <a:schemeClr val="tx1"/>
                          </a:solidFill>
                          <a:effectLst/>
                        </a:rPr>
                        <a:t>3%</a:t>
                      </a:r>
                      <a:endParaRPr lang="en-US" sz="1050" b="0" i="0" u="none" strike="noStrike" dirty="0">
                        <a:solidFill>
                          <a:schemeClr val="tx1"/>
                        </a:solidFill>
                        <a:effectLst/>
                        <a:latin typeface="Calibri" panose="020F0502020204030204" pitchFamily="34" charset="0"/>
                      </a:endParaRPr>
                    </a:p>
                  </a:txBody>
                  <a:tcPr marL="9525" marR="9525" marT="9525" marB="0" anchor="ctr">
                    <a:solidFill>
                      <a:srgbClr val="FFFFFF"/>
                    </a:solidFill>
                  </a:tcPr>
                </a:tc>
                <a:tc>
                  <a:txBody>
                    <a:bodyPr/>
                    <a:lstStyle/>
                    <a:p>
                      <a:pPr algn="ctr" fontAlgn="ctr"/>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5864" marR="5864" marT="5864" marB="0" anchor="ctr"/>
                </a:tc>
                <a:extLst>
                  <a:ext uri="{0D108BD9-81ED-4DB2-BD59-A6C34878D82A}">
                    <a16:rowId xmlns:a16="http://schemas.microsoft.com/office/drawing/2014/main" val="933122063"/>
                  </a:ext>
                </a:extLst>
              </a:tr>
              <a:tr h="257970">
                <a:tc>
                  <a:txBody>
                    <a:bodyPr/>
                    <a:lstStyle/>
                    <a:p>
                      <a:pPr algn="l" fontAlgn="b"/>
                      <a:r>
                        <a:rPr lang="en-IN" sz="1050" u="none" strike="noStrike">
                          <a:effectLst/>
                        </a:rPr>
                        <a:t>Delivery of service not good</a:t>
                      </a:r>
                      <a:endParaRPr lang="en-IN" sz="105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dirty="0">
                          <a:effectLst/>
                        </a:rPr>
                        <a:t>4.1%</a:t>
                      </a:r>
                      <a:endParaRPr lang="en-US" sz="1050" b="0" i="0" u="none" strike="noStrike" dirty="0">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3.2%</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5.8%</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7.0%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7.5%</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4.6%</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solidFill>
                            <a:schemeClr val="bg1"/>
                          </a:solidFill>
                          <a:effectLst/>
                        </a:rPr>
                        <a:t>4.1%</a:t>
                      </a:r>
                      <a:endParaRPr lang="en-US" sz="1050" b="0" i="0" u="none" strike="noStrike" dirty="0">
                        <a:solidFill>
                          <a:schemeClr val="bg1"/>
                        </a:solidFill>
                        <a:effectLst/>
                        <a:latin typeface="Calibri" panose="020F0502020204030204" pitchFamily="34" charset="0"/>
                      </a:endParaRPr>
                    </a:p>
                  </a:txBody>
                  <a:tcPr marL="5864" marR="5864" marT="5864" marB="0" anchor="ctr">
                    <a:solidFill>
                      <a:srgbClr val="FF0000"/>
                    </a:solidFill>
                  </a:tcPr>
                </a:tc>
                <a:tc>
                  <a:txBody>
                    <a:bodyPr/>
                    <a:lstStyle/>
                    <a:p>
                      <a:pPr algn="ctr" fontAlgn="b"/>
                      <a:r>
                        <a:rPr lang="en-US" sz="1050" u="none" strike="noStrike" dirty="0">
                          <a:solidFill>
                            <a:schemeClr val="tx1"/>
                          </a:solidFill>
                          <a:effectLst/>
                        </a:rPr>
                        <a:t>5%</a:t>
                      </a:r>
                      <a:endParaRPr lang="en-US" sz="1050" b="0" i="0" u="none" strike="noStrike" dirty="0">
                        <a:solidFill>
                          <a:schemeClr val="tx1"/>
                        </a:solidFill>
                        <a:effectLst/>
                        <a:latin typeface="Calibri" panose="020F0502020204030204" pitchFamily="34" charset="0"/>
                      </a:endParaRPr>
                    </a:p>
                  </a:txBody>
                  <a:tcPr marL="9525" marR="9525" marT="9525" marB="0" anchor="ctr">
                    <a:solidFill>
                      <a:srgbClr val="FFFFFF"/>
                    </a:solidFill>
                  </a:tcPr>
                </a:tc>
                <a:tc>
                  <a:txBody>
                    <a:bodyPr/>
                    <a:lstStyle/>
                    <a:p>
                      <a:pPr algn="ctr" fontAlgn="ctr"/>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5864" marR="5864" marT="5864" marB="0" anchor="ctr"/>
                </a:tc>
                <a:extLst>
                  <a:ext uri="{0D108BD9-81ED-4DB2-BD59-A6C34878D82A}">
                    <a16:rowId xmlns:a16="http://schemas.microsoft.com/office/drawing/2014/main" val="3050691284"/>
                  </a:ext>
                </a:extLst>
              </a:tr>
              <a:tr h="257970">
                <a:tc>
                  <a:txBody>
                    <a:bodyPr/>
                    <a:lstStyle/>
                    <a:p>
                      <a:pPr algn="l" fontAlgn="b"/>
                      <a:r>
                        <a:rPr lang="en-US" sz="1050" u="none" strike="noStrike">
                          <a:effectLst/>
                        </a:rPr>
                        <a:t>App/ Web Issues</a:t>
                      </a:r>
                      <a:endParaRPr lang="en-US" sz="105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7.4%</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5.0%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6.5%</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7.9%</a:t>
                      </a:r>
                      <a:endParaRPr lang="en-US" sz="1050" b="0" i="0" u="none" strike="noStrike" dirty="0">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8.1%</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3.0%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2.0%</a:t>
                      </a:r>
                      <a:endParaRPr lang="en-US" sz="1050" b="0" i="0" u="none" strike="noStrike" dirty="0">
                        <a:solidFill>
                          <a:srgbClr val="000000"/>
                        </a:solidFill>
                        <a:effectLst/>
                        <a:latin typeface="Calibri" panose="020F0502020204030204" pitchFamily="34" charset="0"/>
                      </a:endParaRPr>
                    </a:p>
                  </a:txBody>
                  <a:tcPr marL="5864" marR="5864" marT="5864" marB="0" anchor="ctr">
                    <a:solidFill>
                      <a:srgbClr val="FFFF00"/>
                    </a:solidFill>
                  </a:tcPr>
                </a:tc>
                <a:tc>
                  <a:txBody>
                    <a:bodyPr/>
                    <a:lstStyle/>
                    <a:p>
                      <a:pPr algn="ctr" fontAlgn="b"/>
                      <a:r>
                        <a:rPr lang="en-US" sz="1050" u="none" strike="noStrike" dirty="0">
                          <a:solidFill>
                            <a:schemeClr val="tx1"/>
                          </a:solidFill>
                          <a:effectLst/>
                        </a:rPr>
                        <a:t>5%</a:t>
                      </a:r>
                      <a:endParaRPr lang="en-US" sz="1050" b="0" i="0" u="none" strike="noStrike" dirty="0">
                        <a:solidFill>
                          <a:schemeClr val="tx1"/>
                        </a:solidFill>
                        <a:effectLst/>
                        <a:latin typeface="Calibri" panose="020F0502020204030204" pitchFamily="34" charset="0"/>
                      </a:endParaRPr>
                    </a:p>
                  </a:txBody>
                  <a:tcPr marL="9525" marR="9525" marT="9525" marB="0" anchor="ctr">
                    <a:solidFill>
                      <a:srgbClr val="FFFFFF"/>
                    </a:solidFill>
                  </a:tcPr>
                </a:tc>
                <a:tc>
                  <a:txBody>
                    <a:bodyPr/>
                    <a:lstStyle/>
                    <a:p>
                      <a:pPr algn="ctr" fontAlgn="ctr"/>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5864" marR="5864" marT="5864" marB="0" anchor="ctr"/>
                </a:tc>
                <a:extLst>
                  <a:ext uri="{0D108BD9-81ED-4DB2-BD59-A6C34878D82A}">
                    <a16:rowId xmlns:a16="http://schemas.microsoft.com/office/drawing/2014/main" val="2083472910"/>
                  </a:ext>
                </a:extLst>
              </a:tr>
              <a:tr h="257970">
                <a:tc>
                  <a:txBody>
                    <a:bodyPr/>
                    <a:lstStyle/>
                    <a:p>
                      <a:pPr algn="l" fontAlgn="b"/>
                      <a:r>
                        <a:rPr lang="en-US" sz="1050" u="none" strike="noStrike">
                          <a:effectLst/>
                        </a:rPr>
                        <a:t>Payment Issues</a:t>
                      </a:r>
                      <a:endParaRPr lang="en-US" sz="105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0.7%</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0.5%</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3.2%</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2.6%</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2.2%</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1.8%</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solidFill>
                            <a:schemeClr val="bg1"/>
                          </a:solidFill>
                          <a:effectLst/>
                        </a:rPr>
                        <a:t>2.0%</a:t>
                      </a:r>
                      <a:endParaRPr lang="en-US" sz="1050" b="0" i="0" u="none" strike="noStrike" dirty="0">
                        <a:solidFill>
                          <a:schemeClr val="bg1"/>
                        </a:solidFill>
                        <a:effectLst/>
                        <a:latin typeface="Calibri" panose="020F0502020204030204" pitchFamily="34" charset="0"/>
                      </a:endParaRPr>
                    </a:p>
                  </a:txBody>
                  <a:tcPr marL="5864" marR="5864" marT="5864" marB="0" anchor="ctr">
                    <a:solidFill>
                      <a:srgbClr val="FF0000"/>
                    </a:solidFill>
                  </a:tcPr>
                </a:tc>
                <a:tc>
                  <a:txBody>
                    <a:bodyPr/>
                    <a:lstStyle/>
                    <a:p>
                      <a:pPr algn="ctr" fontAlgn="b"/>
                      <a:r>
                        <a:rPr lang="en-US" sz="1050" u="none" strike="noStrike" dirty="0">
                          <a:solidFill>
                            <a:schemeClr val="tx1"/>
                          </a:solidFill>
                          <a:effectLst/>
                        </a:rPr>
                        <a:t>1%</a:t>
                      </a:r>
                      <a:endParaRPr lang="en-US" sz="1050" b="0" i="0" u="none" strike="noStrike" dirty="0">
                        <a:solidFill>
                          <a:schemeClr val="tx1"/>
                        </a:solidFill>
                        <a:effectLst/>
                        <a:latin typeface="Calibri" panose="020F0502020204030204" pitchFamily="34" charset="0"/>
                      </a:endParaRPr>
                    </a:p>
                  </a:txBody>
                  <a:tcPr marL="9525" marR="9525" marT="9525" marB="0" anchor="ctr">
                    <a:solidFill>
                      <a:srgbClr val="FFFFFF"/>
                    </a:solidFill>
                  </a:tcPr>
                </a:tc>
                <a:tc>
                  <a:txBody>
                    <a:bodyPr/>
                    <a:lstStyle/>
                    <a:p>
                      <a:pPr algn="ctr" fontAlgn="ctr"/>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5864" marR="5864" marT="5864" marB="0" anchor="ctr"/>
                </a:tc>
                <a:extLst>
                  <a:ext uri="{0D108BD9-81ED-4DB2-BD59-A6C34878D82A}">
                    <a16:rowId xmlns:a16="http://schemas.microsoft.com/office/drawing/2014/main" val="528626910"/>
                  </a:ext>
                </a:extLst>
              </a:tr>
              <a:tr h="257970">
                <a:tc>
                  <a:txBody>
                    <a:bodyPr/>
                    <a:lstStyle/>
                    <a:p>
                      <a:pPr algn="l" fontAlgn="b"/>
                      <a:r>
                        <a:rPr lang="en-US" sz="1050" u="none" strike="noStrike" dirty="0">
                          <a:effectLst/>
                        </a:rPr>
                        <a:t>Promotion/offers Issues</a:t>
                      </a:r>
                      <a:endParaRPr lang="en-US" sz="1050" b="0" i="0" u="none" strike="noStrike" dirty="0">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3.9%</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1.8%</a:t>
                      </a:r>
                      <a:endParaRPr lang="en-US" sz="1050" b="0" i="0" u="none" strike="noStrike" dirty="0">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0.6%</a:t>
                      </a:r>
                      <a:endParaRPr lang="en-US" sz="1050" b="0" i="0" u="none" strike="noStrike" dirty="0">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2.2%</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2.2%</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0.9%</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0.9%</a:t>
                      </a:r>
                      <a:endParaRPr lang="en-US" sz="1050" b="0" i="0" u="none" strike="noStrike" dirty="0">
                        <a:solidFill>
                          <a:srgbClr val="000000"/>
                        </a:solidFill>
                        <a:effectLst/>
                        <a:latin typeface="Calibri" panose="020F0502020204030204" pitchFamily="34" charset="0"/>
                      </a:endParaRPr>
                    </a:p>
                  </a:txBody>
                  <a:tcPr marL="5864" marR="5864" marT="5864" marB="0" anchor="ctr">
                    <a:solidFill>
                      <a:srgbClr val="FFFF00"/>
                    </a:solidFill>
                  </a:tcPr>
                </a:tc>
                <a:tc>
                  <a:txBody>
                    <a:bodyPr/>
                    <a:lstStyle/>
                    <a:p>
                      <a:pPr algn="ctr" fontAlgn="b"/>
                      <a:r>
                        <a:rPr lang="en-US" sz="1050" u="none" strike="noStrike" dirty="0">
                          <a:solidFill>
                            <a:schemeClr val="tx1"/>
                          </a:solidFill>
                          <a:effectLst/>
                        </a:rPr>
                        <a:t>2%</a:t>
                      </a:r>
                      <a:endParaRPr lang="en-US" sz="1050" b="0" i="0" u="none" strike="noStrike" dirty="0">
                        <a:solidFill>
                          <a:schemeClr val="tx1"/>
                        </a:solidFill>
                        <a:effectLst/>
                        <a:latin typeface="Calibri" panose="020F0502020204030204" pitchFamily="34" charset="0"/>
                      </a:endParaRPr>
                    </a:p>
                  </a:txBody>
                  <a:tcPr marL="9525" marR="9525" marT="9525" marB="0" anchor="ctr">
                    <a:solidFill>
                      <a:srgbClr val="FFFFFF"/>
                    </a:solidFill>
                  </a:tcPr>
                </a:tc>
                <a:tc>
                  <a:txBody>
                    <a:bodyPr/>
                    <a:lstStyle/>
                    <a:p>
                      <a:pPr algn="ctr" fontAlgn="ctr"/>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5864" marR="5864" marT="5864" marB="0" anchor="ctr"/>
                </a:tc>
                <a:extLst>
                  <a:ext uri="{0D108BD9-81ED-4DB2-BD59-A6C34878D82A}">
                    <a16:rowId xmlns:a16="http://schemas.microsoft.com/office/drawing/2014/main" val="2743067494"/>
                  </a:ext>
                </a:extLst>
              </a:tr>
              <a:tr h="257970">
                <a:tc>
                  <a:txBody>
                    <a:bodyPr/>
                    <a:lstStyle/>
                    <a:p>
                      <a:pPr algn="l" fontAlgn="b"/>
                      <a:r>
                        <a:rPr lang="en-US" sz="1050" u="none" strike="noStrike">
                          <a:effectLst/>
                        </a:rPr>
                        <a:t>Validity Issues</a:t>
                      </a:r>
                      <a:endParaRPr lang="en-US" sz="105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0.2%</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0.0%</a:t>
                      </a:r>
                      <a:endParaRPr lang="en-US" sz="1050" b="0" i="0" u="none" strike="noStrike" dirty="0">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0.5%</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0.2%</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b"/>
                      <a:r>
                        <a:rPr lang="en-US" sz="1050" u="none" strike="noStrike" dirty="0">
                          <a:solidFill>
                            <a:schemeClr val="tx1"/>
                          </a:solidFill>
                          <a:effectLst/>
                        </a:rPr>
                        <a:t>0%</a:t>
                      </a:r>
                      <a:endParaRPr lang="en-US" sz="1050" b="0" i="0" u="none" strike="noStrike" dirty="0">
                        <a:solidFill>
                          <a:schemeClr val="tx1"/>
                        </a:solidFill>
                        <a:effectLst/>
                        <a:latin typeface="Calibri" panose="020F0502020204030204" pitchFamily="34" charset="0"/>
                      </a:endParaRPr>
                    </a:p>
                  </a:txBody>
                  <a:tcPr marL="9525" marR="9525" marT="9525" marB="0" anchor="ctr">
                    <a:solidFill>
                      <a:srgbClr val="FFFFFF"/>
                    </a:solidFill>
                  </a:tcPr>
                </a:tc>
                <a:tc>
                  <a:txBody>
                    <a:bodyPr/>
                    <a:lstStyle/>
                    <a:p>
                      <a:pPr algn="ctr" fontAlgn="ctr"/>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5864" marR="5864" marT="5864" marB="0" anchor="ctr"/>
                </a:tc>
                <a:extLst>
                  <a:ext uri="{0D108BD9-81ED-4DB2-BD59-A6C34878D82A}">
                    <a16:rowId xmlns:a16="http://schemas.microsoft.com/office/drawing/2014/main" val="2626366532"/>
                  </a:ext>
                </a:extLst>
              </a:tr>
              <a:tr h="257970">
                <a:tc>
                  <a:txBody>
                    <a:bodyPr/>
                    <a:lstStyle/>
                    <a:p>
                      <a:pPr algn="l" fontAlgn="b"/>
                      <a:r>
                        <a:rPr lang="en-US" sz="1050" u="none" strike="noStrike">
                          <a:effectLst/>
                        </a:rPr>
                        <a:t>Not Trusting the Brand</a:t>
                      </a:r>
                      <a:endParaRPr lang="en-US" sz="105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6.8%</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5.4%</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10.4%</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10.5%</a:t>
                      </a:r>
                      <a:endParaRPr lang="en-US" sz="1050" b="0" i="0" u="none" strike="noStrike" dirty="0">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11.3%</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5.7%</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4.8%</a:t>
                      </a:r>
                      <a:endParaRPr lang="en-US" sz="1050" b="0" i="0" u="none" strike="noStrike" dirty="0">
                        <a:solidFill>
                          <a:srgbClr val="000000"/>
                        </a:solidFill>
                        <a:effectLst/>
                        <a:latin typeface="Calibri" panose="020F0502020204030204" pitchFamily="34" charset="0"/>
                      </a:endParaRPr>
                    </a:p>
                  </a:txBody>
                  <a:tcPr marL="5864" marR="5864" marT="5864" marB="0" anchor="ctr">
                    <a:solidFill>
                      <a:srgbClr val="FFFF00"/>
                    </a:solidFill>
                  </a:tcPr>
                </a:tc>
                <a:tc>
                  <a:txBody>
                    <a:bodyPr/>
                    <a:lstStyle/>
                    <a:p>
                      <a:pPr algn="ctr" fontAlgn="b"/>
                      <a:r>
                        <a:rPr lang="en-US" sz="1050" u="none" strike="noStrike" dirty="0">
                          <a:solidFill>
                            <a:schemeClr val="tx1"/>
                          </a:solidFill>
                          <a:effectLst/>
                        </a:rPr>
                        <a:t>7%</a:t>
                      </a:r>
                      <a:endParaRPr lang="en-US" sz="1050" b="0" i="0" u="none" strike="noStrike" dirty="0">
                        <a:solidFill>
                          <a:schemeClr val="tx1"/>
                        </a:solidFill>
                        <a:effectLst/>
                        <a:latin typeface="Calibri" panose="020F0502020204030204" pitchFamily="34" charset="0"/>
                      </a:endParaRPr>
                    </a:p>
                  </a:txBody>
                  <a:tcPr marL="9525" marR="9525" marT="9525" marB="0" anchor="ctr">
                    <a:solidFill>
                      <a:srgbClr val="FFFFFF"/>
                    </a:solidFill>
                  </a:tcPr>
                </a:tc>
                <a:tc>
                  <a:txBody>
                    <a:bodyPr/>
                    <a:lstStyle/>
                    <a:p>
                      <a:pPr algn="ctr" fontAlgn="ctr"/>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5864" marR="5864" marT="5864" marB="0" anchor="ctr"/>
                </a:tc>
                <a:extLst>
                  <a:ext uri="{0D108BD9-81ED-4DB2-BD59-A6C34878D82A}">
                    <a16:rowId xmlns:a16="http://schemas.microsoft.com/office/drawing/2014/main" val="3396712572"/>
                  </a:ext>
                </a:extLst>
              </a:tr>
              <a:tr h="257970">
                <a:tc>
                  <a:txBody>
                    <a:bodyPr/>
                    <a:lstStyle/>
                    <a:p>
                      <a:pPr algn="l" fontAlgn="b"/>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b"/>
                      <a:r>
                        <a:rPr lang="en-US" sz="1050" u="none" strike="noStrike" dirty="0">
                          <a:solidFill>
                            <a:schemeClr val="tx1"/>
                          </a:solidFill>
                          <a:effectLst/>
                        </a:rPr>
                        <a:t> </a:t>
                      </a:r>
                      <a:endParaRPr lang="en-US" sz="1050" b="0" i="0" u="none" strike="noStrike" dirty="0">
                        <a:solidFill>
                          <a:schemeClr val="tx1"/>
                        </a:solidFill>
                        <a:effectLst/>
                        <a:latin typeface="Calibri" panose="020F0502020204030204" pitchFamily="34" charset="0"/>
                      </a:endParaRPr>
                    </a:p>
                  </a:txBody>
                  <a:tcPr marL="9525" marR="9525" marT="9525" marB="0" anchor="ctr">
                    <a:solidFill>
                      <a:srgbClr val="FFFFFF"/>
                    </a:solidFill>
                  </a:tcPr>
                </a:tc>
                <a:tc>
                  <a:txBody>
                    <a:bodyPr/>
                    <a:lstStyle/>
                    <a:p>
                      <a:pPr algn="ctr" fontAlgn="ctr"/>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5864" marR="5864" marT="5864" marB="0" anchor="ctr"/>
                </a:tc>
                <a:extLst>
                  <a:ext uri="{0D108BD9-81ED-4DB2-BD59-A6C34878D82A}">
                    <a16:rowId xmlns:a16="http://schemas.microsoft.com/office/drawing/2014/main" val="3871953238"/>
                  </a:ext>
                </a:extLst>
              </a:tr>
              <a:tr h="257970">
                <a:tc>
                  <a:txBody>
                    <a:bodyPr/>
                    <a:lstStyle/>
                    <a:p>
                      <a:pPr algn="l" fontAlgn="b"/>
                      <a:r>
                        <a:rPr lang="en-US" sz="1050" u="none" strike="noStrike">
                          <a:effectLst/>
                        </a:rPr>
                        <a:t>Speed of delivery good</a:t>
                      </a:r>
                      <a:endParaRPr lang="en-US" sz="105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0.0%</a:t>
                      </a:r>
                      <a:endParaRPr lang="en-US" sz="1050" b="0" i="0" u="none" strike="noStrike" dirty="0">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0.2%</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0.0%</a:t>
                      </a:r>
                      <a:endParaRPr lang="en-US" sz="1050" b="0" i="0" u="none" strike="noStrike" dirty="0">
                        <a:solidFill>
                          <a:srgbClr val="000000"/>
                        </a:solidFill>
                        <a:effectLst/>
                        <a:latin typeface="Calibri" panose="020F0502020204030204" pitchFamily="34" charset="0"/>
                      </a:endParaRPr>
                    </a:p>
                  </a:txBody>
                  <a:tcPr marL="5864" marR="5864" marT="5864" marB="0" anchor="ctr"/>
                </a:tc>
                <a:tc>
                  <a:txBody>
                    <a:bodyPr/>
                    <a:lstStyle/>
                    <a:p>
                      <a:pPr algn="ctr" fontAlgn="b"/>
                      <a:r>
                        <a:rPr lang="en-US" sz="1050" u="none" strike="noStrike" dirty="0">
                          <a:solidFill>
                            <a:schemeClr val="tx1"/>
                          </a:solidFill>
                          <a:effectLst/>
                        </a:rPr>
                        <a:t>0%</a:t>
                      </a:r>
                      <a:endParaRPr lang="en-US" sz="1050" b="0" i="0" u="none" strike="noStrike" dirty="0">
                        <a:solidFill>
                          <a:schemeClr val="tx1"/>
                        </a:solidFill>
                        <a:effectLst/>
                        <a:latin typeface="Calibri" panose="020F0502020204030204" pitchFamily="34" charset="0"/>
                      </a:endParaRPr>
                    </a:p>
                  </a:txBody>
                  <a:tcPr marL="9525" marR="9525" marT="9525" marB="0" anchor="ctr">
                    <a:solidFill>
                      <a:srgbClr val="FFFFFF"/>
                    </a:solidFill>
                  </a:tcPr>
                </a:tc>
                <a:tc>
                  <a:txBody>
                    <a:bodyPr/>
                    <a:lstStyle/>
                    <a:p>
                      <a:pPr algn="ctr" fontAlgn="ctr"/>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5864" marR="5864" marT="5864" marB="0" anchor="ctr"/>
                </a:tc>
                <a:extLst>
                  <a:ext uri="{0D108BD9-81ED-4DB2-BD59-A6C34878D82A}">
                    <a16:rowId xmlns:a16="http://schemas.microsoft.com/office/drawing/2014/main" val="101519619"/>
                  </a:ext>
                </a:extLst>
              </a:tr>
              <a:tr h="257970">
                <a:tc>
                  <a:txBody>
                    <a:bodyPr/>
                    <a:lstStyle/>
                    <a:p>
                      <a:pPr algn="l" fontAlgn="b"/>
                      <a:r>
                        <a:rPr lang="en-US" sz="1050" u="none" strike="noStrike">
                          <a:effectLst/>
                        </a:rPr>
                        <a:t>App/ Web good</a:t>
                      </a:r>
                      <a:endParaRPr lang="en-US" sz="105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0.3%</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0.0%</a:t>
                      </a:r>
                      <a:endParaRPr lang="en-US" sz="1050" b="0" i="0" u="none" strike="noStrike" dirty="0">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0.0%</a:t>
                      </a:r>
                      <a:endParaRPr lang="en-US" sz="1050" b="0" i="0" u="none" strike="noStrike" dirty="0">
                        <a:solidFill>
                          <a:srgbClr val="000000"/>
                        </a:solidFill>
                        <a:effectLst/>
                        <a:latin typeface="Calibri" panose="020F0502020204030204" pitchFamily="34" charset="0"/>
                      </a:endParaRPr>
                    </a:p>
                  </a:txBody>
                  <a:tcPr marL="5864" marR="5864" marT="5864" marB="0" anchor="ctr"/>
                </a:tc>
                <a:tc>
                  <a:txBody>
                    <a:bodyPr/>
                    <a:lstStyle/>
                    <a:p>
                      <a:pPr algn="ctr" fontAlgn="b"/>
                      <a:r>
                        <a:rPr lang="en-US" sz="1050" u="none" strike="noStrike" dirty="0">
                          <a:solidFill>
                            <a:schemeClr val="tx1"/>
                          </a:solidFill>
                          <a:effectLst/>
                        </a:rPr>
                        <a:t>0%</a:t>
                      </a:r>
                      <a:endParaRPr lang="en-US" sz="1050" b="0" i="0" u="none" strike="noStrike" dirty="0">
                        <a:solidFill>
                          <a:schemeClr val="tx1"/>
                        </a:solidFill>
                        <a:effectLst/>
                        <a:latin typeface="Calibri" panose="020F0502020204030204" pitchFamily="34" charset="0"/>
                      </a:endParaRPr>
                    </a:p>
                  </a:txBody>
                  <a:tcPr marL="9525" marR="9525" marT="9525" marB="0" anchor="ctr">
                    <a:solidFill>
                      <a:srgbClr val="FFFFFF"/>
                    </a:solidFill>
                  </a:tcPr>
                </a:tc>
                <a:tc>
                  <a:txBody>
                    <a:bodyPr/>
                    <a:lstStyle/>
                    <a:p>
                      <a:pPr algn="ctr" fontAlgn="ctr"/>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5864" marR="5864" marT="5864" marB="0" anchor="ctr"/>
                </a:tc>
                <a:extLst>
                  <a:ext uri="{0D108BD9-81ED-4DB2-BD59-A6C34878D82A}">
                    <a16:rowId xmlns:a16="http://schemas.microsoft.com/office/drawing/2014/main" val="1872951823"/>
                  </a:ext>
                </a:extLst>
              </a:tr>
              <a:tr h="257970">
                <a:tc>
                  <a:txBody>
                    <a:bodyPr/>
                    <a:lstStyle/>
                    <a:p>
                      <a:pPr algn="l" fontAlgn="b"/>
                      <a:r>
                        <a:rPr lang="en-US" sz="1050" u="none" strike="noStrike">
                          <a:effectLst/>
                        </a:rPr>
                        <a:t>Promotion/offers good</a:t>
                      </a:r>
                      <a:endParaRPr lang="en-US" sz="105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0.0%</a:t>
                      </a:r>
                      <a:endParaRPr lang="en-US" sz="1050" b="0" i="0" u="none" strike="noStrike" dirty="0">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b"/>
                      <a:r>
                        <a:rPr lang="en-US" sz="1050" u="none" strike="noStrike" dirty="0">
                          <a:solidFill>
                            <a:schemeClr val="tx1"/>
                          </a:solidFill>
                          <a:effectLst/>
                        </a:rPr>
                        <a:t>0%</a:t>
                      </a:r>
                      <a:endParaRPr lang="en-US" sz="1050" b="0" i="0" u="none" strike="noStrike" dirty="0">
                        <a:solidFill>
                          <a:schemeClr val="tx1"/>
                        </a:solidFill>
                        <a:effectLst/>
                        <a:latin typeface="Calibri" panose="020F0502020204030204" pitchFamily="34" charset="0"/>
                      </a:endParaRPr>
                    </a:p>
                  </a:txBody>
                  <a:tcPr marL="9525" marR="9525" marT="9525" marB="0" anchor="ctr">
                    <a:solidFill>
                      <a:srgbClr val="FFFFFF"/>
                    </a:solidFill>
                  </a:tcPr>
                </a:tc>
                <a:tc>
                  <a:txBody>
                    <a:bodyPr/>
                    <a:lstStyle/>
                    <a:p>
                      <a:pPr algn="ctr" fontAlgn="ctr"/>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5864" marR="5864" marT="5864" marB="0" anchor="ctr"/>
                </a:tc>
                <a:extLst>
                  <a:ext uri="{0D108BD9-81ED-4DB2-BD59-A6C34878D82A}">
                    <a16:rowId xmlns:a16="http://schemas.microsoft.com/office/drawing/2014/main" val="1255395142"/>
                  </a:ext>
                </a:extLst>
              </a:tr>
              <a:tr h="257970">
                <a:tc>
                  <a:txBody>
                    <a:bodyPr/>
                    <a:lstStyle/>
                    <a:p>
                      <a:pPr algn="l" fontAlgn="b"/>
                      <a:r>
                        <a:rPr lang="en-US" sz="1050" u="none" strike="noStrike">
                          <a:effectLst/>
                        </a:rPr>
                        <a:t>Price is good</a:t>
                      </a:r>
                      <a:endParaRPr lang="en-US" sz="105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b"/>
                      <a:r>
                        <a:rPr lang="en-US" sz="1050" u="none" strike="noStrike" dirty="0">
                          <a:solidFill>
                            <a:schemeClr val="tx1"/>
                          </a:solidFill>
                          <a:effectLst/>
                        </a:rPr>
                        <a:t>0%</a:t>
                      </a:r>
                      <a:endParaRPr lang="en-US" sz="1050" b="0" i="0" u="none" strike="noStrike" dirty="0">
                        <a:solidFill>
                          <a:schemeClr val="tx1"/>
                        </a:solidFill>
                        <a:effectLst/>
                        <a:latin typeface="Calibri" panose="020F0502020204030204" pitchFamily="34" charset="0"/>
                      </a:endParaRPr>
                    </a:p>
                  </a:txBody>
                  <a:tcPr marL="9525" marR="9525" marT="9525" marB="0" anchor="ctr">
                    <a:solidFill>
                      <a:srgbClr val="FFFFFF"/>
                    </a:solidFill>
                  </a:tcPr>
                </a:tc>
                <a:tc>
                  <a:txBody>
                    <a:bodyPr/>
                    <a:lstStyle/>
                    <a:p>
                      <a:pPr algn="ctr" fontAlgn="ctr"/>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5864" marR="5864" marT="5864" marB="0" anchor="ctr"/>
                </a:tc>
                <a:extLst>
                  <a:ext uri="{0D108BD9-81ED-4DB2-BD59-A6C34878D82A}">
                    <a16:rowId xmlns:a16="http://schemas.microsoft.com/office/drawing/2014/main" val="2245362373"/>
                  </a:ext>
                </a:extLst>
              </a:tr>
              <a:tr h="257970">
                <a:tc>
                  <a:txBody>
                    <a:bodyPr/>
                    <a:lstStyle/>
                    <a:p>
                      <a:pPr algn="l" fontAlgn="b"/>
                      <a:r>
                        <a:rPr lang="en-US" sz="1050" u="none" strike="noStrike">
                          <a:effectLst/>
                        </a:rPr>
                        <a:t>Customer Support good</a:t>
                      </a:r>
                      <a:endParaRPr lang="en-US" sz="105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0.2%</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0.0%</a:t>
                      </a:r>
                      <a:endParaRPr lang="en-US" sz="1050" b="0" i="0" u="none" strike="noStrike" dirty="0">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b"/>
                      <a:r>
                        <a:rPr lang="en-US" sz="1050" u="none" strike="noStrike" dirty="0">
                          <a:solidFill>
                            <a:schemeClr val="tx1"/>
                          </a:solidFill>
                          <a:effectLst/>
                        </a:rPr>
                        <a:t>0%</a:t>
                      </a:r>
                      <a:endParaRPr lang="en-US" sz="1050" b="0" i="0" u="none" strike="noStrike" dirty="0">
                        <a:solidFill>
                          <a:schemeClr val="tx1"/>
                        </a:solidFill>
                        <a:effectLst/>
                        <a:latin typeface="Calibri" panose="020F0502020204030204" pitchFamily="34" charset="0"/>
                      </a:endParaRPr>
                    </a:p>
                  </a:txBody>
                  <a:tcPr marL="9525" marR="9525" marT="9525" marB="0" anchor="ctr">
                    <a:solidFill>
                      <a:srgbClr val="FFFFFF"/>
                    </a:solidFill>
                  </a:tcPr>
                </a:tc>
                <a:tc>
                  <a:txBody>
                    <a:bodyPr/>
                    <a:lstStyle/>
                    <a:p>
                      <a:pPr algn="ctr" fontAlgn="ctr"/>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5864" marR="5864" marT="5864" marB="0" anchor="ctr"/>
                </a:tc>
                <a:extLst>
                  <a:ext uri="{0D108BD9-81ED-4DB2-BD59-A6C34878D82A}">
                    <a16:rowId xmlns:a16="http://schemas.microsoft.com/office/drawing/2014/main" val="1201789641"/>
                  </a:ext>
                </a:extLst>
              </a:tr>
              <a:tr h="257970">
                <a:tc>
                  <a:txBody>
                    <a:bodyPr/>
                    <a:lstStyle/>
                    <a:p>
                      <a:pPr algn="l" fontAlgn="b"/>
                      <a:r>
                        <a:rPr lang="en-US" sz="1050" u="none" strike="noStrike">
                          <a:effectLst/>
                        </a:rPr>
                        <a:t>Easy to use</a:t>
                      </a:r>
                      <a:endParaRPr lang="en-US" sz="105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0.1%</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0.0%</a:t>
                      </a:r>
                      <a:endParaRPr lang="en-US" sz="1050" b="0" i="0" u="none" strike="noStrike" dirty="0">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0.0%</a:t>
                      </a:r>
                      <a:endParaRPr lang="en-US" sz="1050" b="0" i="0" u="none" strike="noStrike" dirty="0">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b"/>
                      <a:r>
                        <a:rPr lang="en-US" sz="1050" u="none" strike="noStrike" dirty="0">
                          <a:solidFill>
                            <a:schemeClr val="tx1"/>
                          </a:solidFill>
                          <a:effectLst/>
                        </a:rPr>
                        <a:t>0%</a:t>
                      </a:r>
                      <a:endParaRPr lang="en-US" sz="1050" b="0" i="0" u="none" strike="noStrike" dirty="0">
                        <a:solidFill>
                          <a:schemeClr val="tx1"/>
                        </a:solidFill>
                        <a:effectLst/>
                        <a:latin typeface="Calibri" panose="020F0502020204030204" pitchFamily="34" charset="0"/>
                      </a:endParaRPr>
                    </a:p>
                  </a:txBody>
                  <a:tcPr marL="9525" marR="9525" marT="9525" marB="0" anchor="ctr">
                    <a:solidFill>
                      <a:srgbClr val="FFFFFF"/>
                    </a:solidFill>
                  </a:tcPr>
                </a:tc>
                <a:tc>
                  <a:txBody>
                    <a:bodyPr/>
                    <a:lstStyle/>
                    <a:p>
                      <a:pPr algn="ctr" fontAlgn="ctr"/>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5864" marR="5864" marT="5864" marB="0" anchor="ctr"/>
                </a:tc>
                <a:extLst>
                  <a:ext uri="{0D108BD9-81ED-4DB2-BD59-A6C34878D82A}">
                    <a16:rowId xmlns:a16="http://schemas.microsoft.com/office/drawing/2014/main" val="1178670653"/>
                  </a:ext>
                </a:extLst>
              </a:tr>
              <a:tr h="257970">
                <a:tc>
                  <a:txBody>
                    <a:bodyPr/>
                    <a:lstStyle/>
                    <a:p>
                      <a:pPr algn="l" fontAlgn="b"/>
                      <a:r>
                        <a:rPr lang="en-IN" sz="1050" u="none" strike="noStrike">
                          <a:effectLst/>
                        </a:rPr>
                        <a:t>Multiple Brands to choose good</a:t>
                      </a:r>
                      <a:endParaRPr lang="en-IN" sz="105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0.1%</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0.0%</a:t>
                      </a:r>
                      <a:endParaRPr lang="en-US" sz="1050" b="0" i="0" u="none" strike="noStrike" dirty="0">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0.0%</a:t>
                      </a:r>
                      <a:endParaRPr lang="en-US" sz="1050" b="0" i="0" u="none" strike="noStrike" dirty="0">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b"/>
                      <a:r>
                        <a:rPr lang="en-US" sz="1050" u="none" strike="noStrike" dirty="0">
                          <a:solidFill>
                            <a:schemeClr val="tx1"/>
                          </a:solidFill>
                          <a:effectLst/>
                        </a:rPr>
                        <a:t>0%</a:t>
                      </a:r>
                      <a:endParaRPr lang="en-US" sz="1050" b="0" i="0" u="none" strike="noStrike" dirty="0">
                        <a:solidFill>
                          <a:schemeClr val="tx1"/>
                        </a:solidFill>
                        <a:effectLst/>
                        <a:latin typeface="Calibri" panose="020F0502020204030204" pitchFamily="34" charset="0"/>
                      </a:endParaRPr>
                    </a:p>
                  </a:txBody>
                  <a:tcPr marL="9525" marR="9525" marT="9525" marB="0" anchor="ctr">
                    <a:solidFill>
                      <a:srgbClr val="FFFFFF"/>
                    </a:solidFill>
                  </a:tcPr>
                </a:tc>
                <a:tc>
                  <a:txBody>
                    <a:bodyPr/>
                    <a:lstStyle/>
                    <a:p>
                      <a:pPr algn="ctr" fontAlgn="ctr"/>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5864" marR="5864" marT="5864" marB="0" anchor="ctr"/>
                </a:tc>
                <a:extLst>
                  <a:ext uri="{0D108BD9-81ED-4DB2-BD59-A6C34878D82A}">
                    <a16:rowId xmlns:a16="http://schemas.microsoft.com/office/drawing/2014/main" val="2089707476"/>
                  </a:ext>
                </a:extLst>
              </a:tr>
              <a:tr h="257970">
                <a:tc>
                  <a:txBody>
                    <a:bodyPr/>
                    <a:lstStyle/>
                    <a:p>
                      <a:pPr algn="l" fontAlgn="b"/>
                      <a:r>
                        <a:rPr lang="en-US" sz="1050" u="none" strike="noStrike">
                          <a:effectLst/>
                        </a:rPr>
                        <a:t>Delivery of service good</a:t>
                      </a:r>
                      <a:endParaRPr lang="en-US" sz="105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0%</a:t>
                      </a:r>
                      <a:endParaRPr lang="en-US" sz="1050" b="0" i="0" u="none" strike="noStrike" dirty="0">
                        <a:solidFill>
                          <a:srgbClr val="000000"/>
                        </a:solidFill>
                        <a:effectLst/>
                        <a:latin typeface="Calibri" panose="020F0502020204030204" pitchFamily="34" charset="0"/>
                      </a:endParaRPr>
                    </a:p>
                  </a:txBody>
                  <a:tcPr marL="5864" marR="5864" marT="5864" marB="0" anchor="ctr"/>
                </a:tc>
                <a:tc>
                  <a:txBody>
                    <a:bodyPr/>
                    <a:lstStyle/>
                    <a:p>
                      <a:pPr algn="ctr" fontAlgn="b"/>
                      <a:r>
                        <a:rPr lang="en-US" sz="1050" u="none" strike="noStrike" dirty="0">
                          <a:solidFill>
                            <a:schemeClr val="tx1"/>
                          </a:solidFill>
                          <a:effectLst/>
                        </a:rPr>
                        <a:t>0%</a:t>
                      </a:r>
                      <a:endParaRPr lang="en-US" sz="1050" b="0" i="0" u="none" strike="noStrike" dirty="0">
                        <a:solidFill>
                          <a:schemeClr val="tx1"/>
                        </a:solidFill>
                        <a:effectLst/>
                        <a:latin typeface="Calibri" panose="020F0502020204030204" pitchFamily="34" charset="0"/>
                      </a:endParaRPr>
                    </a:p>
                  </a:txBody>
                  <a:tcPr marL="9525" marR="9525" marT="9525" marB="0" anchor="ctr">
                    <a:solidFill>
                      <a:srgbClr val="FFFFFF"/>
                    </a:solidFill>
                  </a:tcPr>
                </a:tc>
                <a:tc>
                  <a:txBody>
                    <a:bodyPr/>
                    <a:lstStyle/>
                    <a:p>
                      <a:pPr algn="ctr" fontAlgn="ctr"/>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5864" marR="5864" marT="5864" marB="0" anchor="ctr"/>
                </a:tc>
                <a:extLst>
                  <a:ext uri="{0D108BD9-81ED-4DB2-BD59-A6C34878D82A}">
                    <a16:rowId xmlns:a16="http://schemas.microsoft.com/office/drawing/2014/main" val="493059539"/>
                  </a:ext>
                </a:extLst>
              </a:tr>
              <a:tr h="270869">
                <a:tc>
                  <a:txBody>
                    <a:bodyPr/>
                    <a:lstStyle/>
                    <a:p>
                      <a:pPr algn="l" fontAlgn="b"/>
                      <a:r>
                        <a:rPr lang="en-US" sz="1050" u="none" strike="noStrike">
                          <a:effectLst/>
                        </a:rPr>
                        <a:t>Payment Good</a:t>
                      </a:r>
                      <a:endParaRPr lang="en-US" sz="105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0%</a:t>
                      </a:r>
                      <a:endParaRPr lang="en-US" sz="1050" b="0" i="0" u="none" strike="noStrike" dirty="0">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b"/>
                      <a:r>
                        <a:rPr lang="en-US" sz="1050" u="none" strike="noStrike" dirty="0">
                          <a:solidFill>
                            <a:schemeClr val="tx1"/>
                          </a:solidFill>
                          <a:effectLst/>
                        </a:rPr>
                        <a:t>0%</a:t>
                      </a:r>
                      <a:endParaRPr lang="en-US" sz="1050" b="0" i="0" u="none" strike="noStrike" dirty="0">
                        <a:solidFill>
                          <a:schemeClr val="tx1"/>
                        </a:solidFill>
                        <a:effectLst/>
                        <a:latin typeface="Calibri" panose="020F0502020204030204" pitchFamily="34" charset="0"/>
                      </a:endParaRPr>
                    </a:p>
                  </a:txBody>
                  <a:tcPr marL="9525" marR="9525" marT="9525" marB="0" anchor="ctr">
                    <a:solidFill>
                      <a:srgbClr val="FFFFFF"/>
                    </a:solidFill>
                  </a:tcPr>
                </a:tc>
                <a:tc>
                  <a:txBody>
                    <a:bodyPr/>
                    <a:lstStyle/>
                    <a:p>
                      <a:pPr algn="ctr" fontAlgn="ctr"/>
                      <a:r>
                        <a:rPr lang="en-US" sz="1050" u="none" strike="noStrike" dirty="0">
                          <a:effectLst/>
                        </a:rPr>
                        <a:t> </a:t>
                      </a:r>
                      <a:endParaRPr lang="en-US" sz="1050" b="0" i="0" u="none" strike="noStrike" dirty="0">
                        <a:solidFill>
                          <a:srgbClr val="000000"/>
                        </a:solidFill>
                        <a:effectLst/>
                        <a:latin typeface="Calibri" panose="020F0502020204030204" pitchFamily="34" charset="0"/>
                      </a:endParaRPr>
                    </a:p>
                  </a:txBody>
                  <a:tcPr marL="5864" marR="5864" marT="5864" marB="0" anchor="ctr"/>
                </a:tc>
                <a:extLst>
                  <a:ext uri="{0D108BD9-81ED-4DB2-BD59-A6C34878D82A}">
                    <a16:rowId xmlns:a16="http://schemas.microsoft.com/office/drawing/2014/main" val="1015852988"/>
                  </a:ext>
                </a:extLst>
              </a:tr>
            </a:tbl>
          </a:graphicData>
        </a:graphic>
      </p:graphicFrame>
      <p:sp>
        <p:nvSpPr>
          <p:cNvPr id="10" name="Rectangle 9">
            <a:extLst>
              <a:ext uri="{FF2B5EF4-FFF2-40B4-BE49-F238E27FC236}">
                <a16:creationId xmlns:a16="http://schemas.microsoft.com/office/drawing/2014/main" id="{7ED0101A-07E5-4619-8EDB-654050F1859D}"/>
              </a:ext>
            </a:extLst>
          </p:cNvPr>
          <p:cNvSpPr/>
          <p:nvPr/>
        </p:nvSpPr>
        <p:spPr>
          <a:xfrm>
            <a:off x="7393460" y="1485951"/>
            <a:ext cx="288324" cy="28832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FDA82A4-094A-4228-B59F-03D57659E116}"/>
              </a:ext>
            </a:extLst>
          </p:cNvPr>
          <p:cNvSpPr txBox="1"/>
          <p:nvPr/>
        </p:nvSpPr>
        <p:spPr>
          <a:xfrm>
            <a:off x="7667824" y="1485951"/>
            <a:ext cx="3725105" cy="461665"/>
          </a:xfrm>
          <a:prstGeom prst="rect">
            <a:avLst/>
          </a:prstGeom>
          <a:noFill/>
        </p:spPr>
        <p:txBody>
          <a:bodyPr wrap="square" rtlCol="0">
            <a:spAutoFit/>
          </a:bodyPr>
          <a:lstStyle/>
          <a:p>
            <a:r>
              <a:rPr lang="en-US" sz="1200" dirty="0"/>
              <a:t>Feature Services Not performing well and deteriorating</a:t>
            </a:r>
          </a:p>
        </p:txBody>
      </p:sp>
      <p:sp>
        <p:nvSpPr>
          <p:cNvPr id="12" name="Rectangle 11">
            <a:extLst>
              <a:ext uri="{FF2B5EF4-FFF2-40B4-BE49-F238E27FC236}">
                <a16:creationId xmlns:a16="http://schemas.microsoft.com/office/drawing/2014/main" id="{58EDEE11-6123-4FE9-B5F1-621DB420F42A}"/>
              </a:ext>
            </a:extLst>
          </p:cNvPr>
          <p:cNvSpPr/>
          <p:nvPr/>
        </p:nvSpPr>
        <p:spPr>
          <a:xfrm>
            <a:off x="7393460" y="2295607"/>
            <a:ext cx="288324" cy="288325"/>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6ED4084-0768-4A27-9B24-39B7874E30C0}"/>
              </a:ext>
            </a:extLst>
          </p:cNvPr>
          <p:cNvSpPr txBox="1"/>
          <p:nvPr/>
        </p:nvSpPr>
        <p:spPr>
          <a:xfrm>
            <a:off x="7681784" y="2295607"/>
            <a:ext cx="4151870" cy="276999"/>
          </a:xfrm>
          <a:prstGeom prst="rect">
            <a:avLst/>
          </a:prstGeom>
          <a:noFill/>
        </p:spPr>
        <p:txBody>
          <a:bodyPr wrap="square" rtlCol="0">
            <a:spAutoFit/>
          </a:bodyPr>
          <a:lstStyle/>
          <a:p>
            <a:r>
              <a:rPr lang="en-US" sz="1200" dirty="0"/>
              <a:t>Feature Services performance  has been improved. </a:t>
            </a:r>
          </a:p>
        </p:txBody>
      </p:sp>
      <p:sp>
        <p:nvSpPr>
          <p:cNvPr id="14" name="Rectangle 13">
            <a:extLst>
              <a:ext uri="{FF2B5EF4-FFF2-40B4-BE49-F238E27FC236}">
                <a16:creationId xmlns:a16="http://schemas.microsoft.com/office/drawing/2014/main" id="{DD6CC9D6-B178-4EB9-B7BB-58AE988B2F51}"/>
              </a:ext>
            </a:extLst>
          </p:cNvPr>
          <p:cNvSpPr/>
          <p:nvPr/>
        </p:nvSpPr>
        <p:spPr>
          <a:xfrm>
            <a:off x="7379500" y="3209667"/>
            <a:ext cx="288324" cy="288325"/>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987C18D-4859-48BD-BFE9-96F23B875219}"/>
              </a:ext>
            </a:extLst>
          </p:cNvPr>
          <p:cNvSpPr txBox="1"/>
          <p:nvPr/>
        </p:nvSpPr>
        <p:spPr>
          <a:xfrm>
            <a:off x="7667824" y="3152001"/>
            <a:ext cx="4151870" cy="461665"/>
          </a:xfrm>
          <a:prstGeom prst="rect">
            <a:avLst/>
          </a:prstGeom>
          <a:noFill/>
        </p:spPr>
        <p:txBody>
          <a:bodyPr wrap="square" rtlCol="0">
            <a:spAutoFit/>
          </a:bodyPr>
          <a:lstStyle/>
          <a:p>
            <a:r>
              <a:rPr lang="en-US" sz="1200" dirty="0"/>
              <a:t>Feature Services performance  has to been reduced, if it is improved  will have a positive effect.</a:t>
            </a:r>
          </a:p>
        </p:txBody>
      </p:sp>
      <p:sp>
        <p:nvSpPr>
          <p:cNvPr id="16" name="Rectangle 15">
            <a:extLst>
              <a:ext uri="{FF2B5EF4-FFF2-40B4-BE49-F238E27FC236}">
                <a16:creationId xmlns:a16="http://schemas.microsoft.com/office/drawing/2014/main" id="{3EE83652-270F-465F-ADD2-11DE18D47C54}"/>
              </a:ext>
            </a:extLst>
          </p:cNvPr>
          <p:cNvSpPr/>
          <p:nvPr/>
        </p:nvSpPr>
        <p:spPr>
          <a:xfrm>
            <a:off x="7379500" y="4148050"/>
            <a:ext cx="288324" cy="288325"/>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194A518-0469-43F5-848F-502164A5DB5D}"/>
              </a:ext>
            </a:extLst>
          </p:cNvPr>
          <p:cNvSpPr txBox="1"/>
          <p:nvPr/>
        </p:nvSpPr>
        <p:spPr>
          <a:xfrm>
            <a:off x="7667824" y="4090384"/>
            <a:ext cx="4151870" cy="276999"/>
          </a:xfrm>
          <a:prstGeom prst="rect">
            <a:avLst/>
          </a:prstGeom>
          <a:noFill/>
        </p:spPr>
        <p:txBody>
          <a:bodyPr wrap="square" rtlCol="0">
            <a:spAutoFit/>
          </a:bodyPr>
          <a:lstStyle/>
          <a:p>
            <a:r>
              <a:rPr lang="en-US" sz="1200" dirty="0"/>
              <a:t>Feature Services has performed well and increasing</a:t>
            </a:r>
          </a:p>
        </p:txBody>
      </p:sp>
    </p:spTree>
    <p:extLst>
      <p:ext uri="{BB962C8B-B14F-4D97-AF65-F5344CB8AC3E}">
        <p14:creationId xmlns:p14="http://schemas.microsoft.com/office/powerpoint/2010/main" val="18050663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D1044-8271-490F-8A5C-AD52EC7FF8A6}"/>
              </a:ext>
            </a:extLst>
          </p:cNvPr>
          <p:cNvSpPr>
            <a:spLocks noGrp="1"/>
          </p:cNvSpPr>
          <p:nvPr>
            <p:ph type="title"/>
          </p:nvPr>
        </p:nvSpPr>
        <p:spPr/>
        <p:txBody>
          <a:bodyPr>
            <a:noAutofit/>
          </a:bodyPr>
          <a:lstStyle/>
          <a:p>
            <a:r>
              <a:rPr lang="en-IN" sz="2400" dirty="0"/>
              <a:t>Analysis by Comparing the Product performance with Categories  and also compare over the past performance..</a:t>
            </a:r>
            <a:br>
              <a:rPr lang="en-IN" sz="2400" dirty="0"/>
            </a:br>
            <a:endParaRPr lang="en-US" sz="2400" dirty="0"/>
          </a:p>
        </p:txBody>
      </p:sp>
      <p:graphicFrame>
        <p:nvGraphicFramePr>
          <p:cNvPr id="5" name="Table 4">
            <a:extLst>
              <a:ext uri="{FF2B5EF4-FFF2-40B4-BE49-F238E27FC236}">
                <a16:creationId xmlns:a16="http://schemas.microsoft.com/office/drawing/2014/main" id="{691A293D-FCEC-4E0B-96B5-C722ABC34F65}"/>
              </a:ext>
            </a:extLst>
          </p:cNvPr>
          <p:cNvGraphicFramePr>
            <a:graphicFrameLocks noGrp="1"/>
          </p:cNvGraphicFramePr>
          <p:nvPr>
            <p:extLst>
              <p:ext uri="{D42A27DB-BD31-4B8C-83A1-F6EECF244321}">
                <p14:modId xmlns:p14="http://schemas.microsoft.com/office/powerpoint/2010/main" val="1389085546"/>
              </p:ext>
            </p:extLst>
          </p:nvPr>
        </p:nvGraphicFramePr>
        <p:xfrm>
          <a:off x="171392" y="1049866"/>
          <a:ext cx="6105838" cy="5112030"/>
        </p:xfrm>
        <a:graphic>
          <a:graphicData uri="http://schemas.openxmlformats.org/drawingml/2006/table">
            <a:tbl>
              <a:tblPr>
                <a:tableStyleId>{B301B821-A1FF-4177-AEE7-76D212191A09}</a:tableStyleId>
              </a:tblPr>
              <a:tblGrid>
                <a:gridCol w="1929182">
                  <a:extLst>
                    <a:ext uri="{9D8B030D-6E8A-4147-A177-3AD203B41FA5}">
                      <a16:colId xmlns:a16="http://schemas.microsoft.com/office/drawing/2014/main" val="197189689"/>
                    </a:ext>
                  </a:extLst>
                </a:gridCol>
                <a:gridCol w="516601">
                  <a:extLst>
                    <a:ext uri="{9D8B030D-6E8A-4147-A177-3AD203B41FA5}">
                      <a16:colId xmlns:a16="http://schemas.microsoft.com/office/drawing/2014/main" val="269174560"/>
                    </a:ext>
                  </a:extLst>
                </a:gridCol>
                <a:gridCol w="516601">
                  <a:extLst>
                    <a:ext uri="{9D8B030D-6E8A-4147-A177-3AD203B41FA5}">
                      <a16:colId xmlns:a16="http://schemas.microsoft.com/office/drawing/2014/main" val="1529686481"/>
                    </a:ext>
                  </a:extLst>
                </a:gridCol>
                <a:gridCol w="516601">
                  <a:extLst>
                    <a:ext uri="{9D8B030D-6E8A-4147-A177-3AD203B41FA5}">
                      <a16:colId xmlns:a16="http://schemas.microsoft.com/office/drawing/2014/main" val="2211960410"/>
                    </a:ext>
                  </a:extLst>
                </a:gridCol>
                <a:gridCol w="516601">
                  <a:extLst>
                    <a:ext uri="{9D8B030D-6E8A-4147-A177-3AD203B41FA5}">
                      <a16:colId xmlns:a16="http://schemas.microsoft.com/office/drawing/2014/main" val="4064638928"/>
                    </a:ext>
                  </a:extLst>
                </a:gridCol>
                <a:gridCol w="516601">
                  <a:extLst>
                    <a:ext uri="{9D8B030D-6E8A-4147-A177-3AD203B41FA5}">
                      <a16:colId xmlns:a16="http://schemas.microsoft.com/office/drawing/2014/main" val="1553921541"/>
                    </a:ext>
                  </a:extLst>
                </a:gridCol>
                <a:gridCol w="516601">
                  <a:extLst>
                    <a:ext uri="{9D8B030D-6E8A-4147-A177-3AD203B41FA5}">
                      <a16:colId xmlns:a16="http://schemas.microsoft.com/office/drawing/2014/main" val="405910773"/>
                    </a:ext>
                  </a:extLst>
                </a:gridCol>
                <a:gridCol w="538525">
                  <a:extLst>
                    <a:ext uri="{9D8B030D-6E8A-4147-A177-3AD203B41FA5}">
                      <a16:colId xmlns:a16="http://schemas.microsoft.com/office/drawing/2014/main" val="4201424223"/>
                    </a:ext>
                  </a:extLst>
                </a:gridCol>
                <a:gridCol w="538525">
                  <a:extLst>
                    <a:ext uri="{9D8B030D-6E8A-4147-A177-3AD203B41FA5}">
                      <a16:colId xmlns:a16="http://schemas.microsoft.com/office/drawing/2014/main" val="3645623805"/>
                    </a:ext>
                  </a:extLst>
                </a:gridCol>
              </a:tblGrid>
              <a:tr h="268348">
                <a:tc>
                  <a:txBody>
                    <a:bodyPr/>
                    <a:lstStyle/>
                    <a:p>
                      <a:pPr algn="ctr" fontAlgn="b"/>
                      <a:r>
                        <a:rPr lang="en-US" sz="1050" u="none" strike="noStrike" dirty="0">
                          <a:effectLst/>
                        </a:rPr>
                        <a:t>Category</a:t>
                      </a:r>
                      <a:endParaRPr lang="en-US" sz="1050" b="1" i="0" u="none" strike="noStrike" dirty="0">
                        <a:solidFill>
                          <a:srgbClr val="000000"/>
                        </a:solidFill>
                        <a:effectLst/>
                        <a:latin typeface="Calibri" panose="020F0502020204030204" pitchFamily="34" charset="0"/>
                      </a:endParaRPr>
                    </a:p>
                  </a:txBody>
                  <a:tcPr marL="5864" marR="5864" marT="5864" marB="0" anchor="b"/>
                </a:tc>
                <a:tc gridSpan="7">
                  <a:txBody>
                    <a:bodyPr/>
                    <a:lstStyle/>
                    <a:p>
                      <a:pPr algn="ctr" fontAlgn="ctr"/>
                      <a:r>
                        <a:rPr lang="en-US" sz="1050" u="none" strike="noStrike">
                          <a:effectLst/>
                        </a:rPr>
                        <a:t>Negative only</a:t>
                      </a:r>
                      <a:endParaRPr lang="en-US" sz="1050" b="1" i="0" u="none" strike="noStrike">
                        <a:solidFill>
                          <a:srgbClr val="000000"/>
                        </a:solidFill>
                        <a:effectLst/>
                        <a:latin typeface="Calibri" panose="020F0502020204030204" pitchFamily="34" charset="0"/>
                      </a:endParaRPr>
                    </a:p>
                  </a:txBody>
                  <a:tcPr marL="5864" marR="5864" marT="5864"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ctr"/>
                      <a:endParaRPr lang="en-US" sz="1050" b="1" i="0" u="none" strike="noStrike">
                        <a:solidFill>
                          <a:srgbClr val="000000"/>
                        </a:solidFill>
                        <a:effectLst/>
                        <a:latin typeface="Calibri" panose="020F0502020204030204" pitchFamily="34" charset="0"/>
                      </a:endParaRPr>
                    </a:p>
                  </a:txBody>
                  <a:tcPr marL="5864" marR="5864" marT="5864" marB="0" anchor="ctr"/>
                </a:tc>
                <a:extLst>
                  <a:ext uri="{0D108BD9-81ED-4DB2-BD59-A6C34878D82A}">
                    <a16:rowId xmlns:a16="http://schemas.microsoft.com/office/drawing/2014/main" val="3459384654"/>
                  </a:ext>
                </a:extLst>
              </a:tr>
              <a:tr h="268348">
                <a:tc>
                  <a:txBody>
                    <a:bodyPr/>
                    <a:lstStyle/>
                    <a:p>
                      <a:pPr algn="ctr" fontAlgn="b"/>
                      <a:r>
                        <a:rPr lang="en-US" sz="1050" u="none" strike="noStrike">
                          <a:effectLst/>
                        </a:rPr>
                        <a:t>Year</a:t>
                      </a:r>
                      <a:endParaRPr lang="en-US" sz="1050" b="1"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2015</a:t>
                      </a:r>
                      <a:endParaRPr lang="en-US" sz="1050" b="1"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2016</a:t>
                      </a:r>
                      <a:endParaRPr lang="en-US" sz="1050" b="1"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2017</a:t>
                      </a:r>
                      <a:endParaRPr lang="en-US" sz="1050" b="1"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2018</a:t>
                      </a:r>
                      <a:endParaRPr lang="en-US" sz="1050" b="1"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2019</a:t>
                      </a:r>
                      <a:endParaRPr lang="en-US" sz="1050" b="1"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2020</a:t>
                      </a:r>
                      <a:endParaRPr lang="en-US" sz="1050" b="1"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2021</a:t>
                      </a:r>
                      <a:endParaRPr lang="en-US" sz="1050" b="1" i="0" u="none" strike="noStrike" dirty="0">
                        <a:solidFill>
                          <a:srgbClr val="000000"/>
                        </a:solidFill>
                        <a:effectLst/>
                        <a:latin typeface="Calibri" panose="020F0502020204030204" pitchFamily="34" charset="0"/>
                      </a:endParaRPr>
                    </a:p>
                  </a:txBody>
                  <a:tcPr marL="5864" marR="5864" marT="5864"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50" b="1" i="0" u="none" strike="noStrike" dirty="0">
                          <a:solidFill>
                            <a:srgbClr val="000000"/>
                          </a:solidFill>
                          <a:effectLst/>
                          <a:latin typeface="Calibri" panose="020F0502020204030204" pitchFamily="34" charset="0"/>
                        </a:rPr>
                        <a:t>Total</a:t>
                      </a:r>
                    </a:p>
                  </a:txBody>
                  <a:tcPr marL="5864" marR="5864" marT="5864" marB="0" anchor="ctr"/>
                </a:tc>
                <a:extLst>
                  <a:ext uri="{0D108BD9-81ED-4DB2-BD59-A6C34878D82A}">
                    <a16:rowId xmlns:a16="http://schemas.microsoft.com/office/drawing/2014/main" val="2857384953"/>
                  </a:ext>
                </a:extLst>
              </a:tr>
              <a:tr h="268348">
                <a:tc>
                  <a:txBody>
                    <a:bodyPr/>
                    <a:lstStyle/>
                    <a:p>
                      <a:pPr algn="l" fontAlgn="b"/>
                      <a:r>
                        <a:rPr lang="en-US" sz="1050" u="none" strike="noStrike">
                          <a:effectLst/>
                        </a:rPr>
                        <a:t>Customer Support not good</a:t>
                      </a:r>
                      <a:endParaRPr lang="en-US" sz="105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0.4%</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0.9%</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1.9%</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2.2%</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1.1%</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0.7%</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0.4%</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b"/>
                      <a:r>
                        <a:rPr lang="en-US" sz="1050" u="none" strike="noStrike" dirty="0">
                          <a:effectLst/>
                        </a:rPr>
                        <a:t>1%</a:t>
                      </a:r>
                      <a:endParaRPr lang="en-US" sz="1050" b="0" i="0" u="none" strike="noStrike" dirty="0">
                        <a:solidFill>
                          <a:srgbClr val="000000"/>
                        </a:solidFill>
                        <a:effectLst/>
                        <a:latin typeface="Calibri" panose="020F0502020204030204" pitchFamily="34" charset="0"/>
                      </a:endParaRPr>
                    </a:p>
                  </a:txBody>
                  <a:tcPr marL="9525" marR="9525" marT="9525" marB="0" anchor="ctr">
                    <a:solidFill>
                      <a:srgbClr val="FFFFFF"/>
                    </a:solidFill>
                  </a:tcPr>
                </a:tc>
                <a:extLst>
                  <a:ext uri="{0D108BD9-81ED-4DB2-BD59-A6C34878D82A}">
                    <a16:rowId xmlns:a16="http://schemas.microsoft.com/office/drawing/2014/main" val="933122063"/>
                  </a:ext>
                </a:extLst>
              </a:tr>
              <a:tr h="268348">
                <a:tc>
                  <a:txBody>
                    <a:bodyPr/>
                    <a:lstStyle/>
                    <a:p>
                      <a:pPr algn="l" fontAlgn="b"/>
                      <a:r>
                        <a:rPr lang="en-IN" sz="1050" u="none" strike="noStrike">
                          <a:effectLst/>
                        </a:rPr>
                        <a:t>Delivery of service not good</a:t>
                      </a:r>
                      <a:endParaRPr lang="en-IN" sz="105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3.0%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2.3%</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3.9%</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3.1%</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1.6%</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1.7%</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2.4%</a:t>
                      </a:r>
                      <a:endParaRPr lang="en-US" sz="1050" b="0" i="0" u="none" strike="noStrike" dirty="0">
                        <a:solidFill>
                          <a:srgbClr val="000000"/>
                        </a:solidFill>
                        <a:effectLst/>
                        <a:latin typeface="Calibri" panose="020F0502020204030204" pitchFamily="34" charset="0"/>
                      </a:endParaRPr>
                    </a:p>
                  </a:txBody>
                  <a:tcPr marL="5864" marR="5864" marT="5864" marB="0" anchor="ctr">
                    <a:solidFill>
                      <a:srgbClr val="FFFF00"/>
                    </a:solidFill>
                  </a:tcPr>
                </a:tc>
                <a:tc>
                  <a:txBody>
                    <a:bodyPr/>
                    <a:lstStyle/>
                    <a:p>
                      <a:pPr algn="ctr" fontAlgn="b"/>
                      <a:r>
                        <a:rPr lang="en-US" sz="1050" u="none" strike="noStrike">
                          <a:effectLst/>
                        </a:rPr>
                        <a:t>2%</a:t>
                      </a:r>
                      <a:endParaRPr lang="en-US" sz="1050" b="0" i="0" u="none" strike="noStrike">
                        <a:solidFill>
                          <a:srgbClr val="000000"/>
                        </a:solidFill>
                        <a:effectLst/>
                        <a:latin typeface="Calibri" panose="020F0502020204030204" pitchFamily="34" charset="0"/>
                      </a:endParaRPr>
                    </a:p>
                  </a:txBody>
                  <a:tcPr marL="9525" marR="9525" marT="9525" marB="0" anchor="ctr">
                    <a:solidFill>
                      <a:srgbClr val="FFFFFF"/>
                    </a:solidFill>
                  </a:tcPr>
                </a:tc>
                <a:extLst>
                  <a:ext uri="{0D108BD9-81ED-4DB2-BD59-A6C34878D82A}">
                    <a16:rowId xmlns:a16="http://schemas.microsoft.com/office/drawing/2014/main" val="3050691284"/>
                  </a:ext>
                </a:extLst>
              </a:tr>
              <a:tr h="268348">
                <a:tc>
                  <a:txBody>
                    <a:bodyPr/>
                    <a:lstStyle/>
                    <a:p>
                      <a:pPr algn="l" fontAlgn="b"/>
                      <a:r>
                        <a:rPr lang="en-US" sz="1050" u="none" strike="noStrike">
                          <a:effectLst/>
                        </a:rPr>
                        <a:t>App/ Web Issues</a:t>
                      </a:r>
                      <a:endParaRPr lang="en-US" sz="105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7.7%</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5.4%</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7.1%</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5.3%</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9.7%</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2.2%</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1.7%</a:t>
                      </a:r>
                      <a:endParaRPr lang="en-US" sz="1050" b="0" i="0" u="none" strike="noStrike" dirty="0">
                        <a:solidFill>
                          <a:srgbClr val="000000"/>
                        </a:solidFill>
                        <a:effectLst/>
                        <a:latin typeface="Calibri" panose="020F0502020204030204" pitchFamily="34" charset="0"/>
                      </a:endParaRPr>
                    </a:p>
                  </a:txBody>
                  <a:tcPr marL="5864" marR="5864" marT="5864" marB="0" anchor="ctr">
                    <a:solidFill>
                      <a:srgbClr val="FFFF00"/>
                    </a:solidFill>
                  </a:tcPr>
                </a:tc>
                <a:tc>
                  <a:txBody>
                    <a:bodyPr/>
                    <a:lstStyle/>
                    <a:p>
                      <a:pPr algn="ctr" fontAlgn="b"/>
                      <a:r>
                        <a:rPr lang="en-US" sz="1050" u="none" strike="noStrike" dirty="0">
                          <a:effectLst/>
                        </a:rPr>
                        <a:t>5%</a:t>
                      </a:r>
                      <a:endParaRPr lang="en-US" sz="1050" b="0" i="0" u="none" strike="noStrike" dirty="0">
                        <a:solidFill>
                          <a:srgbClr val="000000"/>
                        </a:solidFill>
                        <a:effectLst/>
                        <a:latin typeface="Calibri" panose="020F0502020204030204" pitchFamily="34" charset="0"/>
                      </a:endParaRPr>
                    </a:p>
                  </a:txBody>
                  <a:tcPr marL="9525" marR="9525" marT="9525" marB="0" anchor="ctr">
                    <a:solidFill>
                      <a:srgbClr val="FFFFFF"/>
                    </a:solidFill>
                  </a:tcPr>
                </a:tc>
                <a:extLst>
                  <a:ext uri="{0D108BD9-81ED-4DB2-BD59-A6C34878D82A}">
                    <a16:rowId xmlns:a16="http://schemas.microsoft.com/office/drawing/2014/main" val="2083472910"/>
                  </a:ext>
                </a:extLst>
              </a:tr>
              <a:tr h="268348">
                <a:tc>
                  <a:txBody>
                    <a:bodyPr/>
                    <a:lstStyle/>
                    <a:p>
                      <a:pPr algn="l" fontAlgn="b"/>
                      <a:r>
                        <a:rPr lang="en-US" sz="1050" u="none" strike="noStrike">
                          <a:effectLst/>
                        </a:rPr>
                        <a:t>Payment Issues</a:t>
                      </a:r>
                      <a:endParaRPr lang="en-US" sz="105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0.7%</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0.9%</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1.9%</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1.8%</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0.7%</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0.4%</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b"/>
                      <a:r>
                        <a:rPr lang="en-US" sz="1050" u="none" strike="noStrike" dirty="0">
                          <a:effectLst/>
                        </a:rPr>
                        <a:t>1%</a:t>
                      </a:r>
                      <a:endParaRPr lang="en-US" sz="1050" b="0" i="0" u="none" strike="noStrike" dirty="0">
                        <a:solidFill>
                          <a:srgbClr val="000000"/>
                        </a:solidFill>
                        <a:effectLst/>
                        <a:latin typeface="Calibri" panose="020F0502020204030204" pitchFamily="34" charset="0"/>
                      </a:endParaRPr>
                    </a:p>
                  </a:txBody>
                  <a:tcPr marL="9525" marR="9525" marT="9525" marB="0" anchor="ctr">
                    <a:solidFill>
                      <a:srgbClr val="FFFFFF"/>
                    </a:solidFill>
                  </a:tcPr>
                </a:tc>
                <a:extLst>
                  <a:ext uri="{0D108BD9-81ED-4DB2-BD59-A6C34878D82A}">
                    <a16:rowId xmlns:a16="http://schemas.microsoft.com/office/drawing/2014/main" val="528626910"/>
                  </a:ext>
                </a:extLst>
              </a:tr>
              <a:tr h="268348">
                <a:tc>
                  <a:txBody>
                    <a:bodyPr/>
                    <a:lstStyle/>
                    <a:p>
                      <a:pPr algn="l" fontAlgn="b"/>
                      <a:r>
                        <a:rPr lang="en-US" sz="1050" u="none" strike="noStrike">
                          <a:effectLst/>
                        </a:rPr>
                        <a:t>Promotion/offers Issues</a:t>
                      </a:r>
                      <a:endParaRPr lang="en-US" sz="105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2.5%</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0.9%</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1.3%</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0.9%</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1.6%</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0.7%</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0.2%</a:t>
                      </a:r>
                      <a:endParaRPr lang="en-US" sz="1050" b="0" i="0" u="none" strike="noStrike" dirty="0">
                        <a:solidFill>
                          <a:srgbClr val="000000"/>
                        </a:solidFill>
                        <a:effectLst/>
                        <a:latin typeface="Calibri" panose="020F0502020204030204" pitchFamily="34" charset="0"/>
                      </a:endParaRPr>
                    </a:p>
                  </a:txBody>
                  <a:tcPr marL="5864" marR="5864" marT="5864" marB="0" anchor="ctr">
                    <a:solidFill>
                      <a:srgbClr val="FFFF00"/>
                    </a:solidFill>
                  </a:tcPr>
                </a:tc>
                <a:tc>
                  <a:txBody>
                    <a:bodyPr/>
                    <a:lstStyle/>
                    <a:p>
                      <a:pPr algn="ctr" fontAlgn="b"/>
                      <a:r>
                        <a:rPr lang="en-US" sz="1050" u="none" strike="noStrike" dirty="0">
                          <a:effectLst/>
                        </a:rPr>
                        <a:t>1%</a:t>
                      </a:r>
                      <a:endParaRPr lang="en-US" sz="1050" b="0" i="0" u="none" strike="noStrike" dirty="0">
                        <a:solidFill>
                          <a:srgbClr val="000000"/>
                        </a:solidFill>
                        <a:effectLst/>
                        <a:latin typeface="Calibri" panose="020F0502020204030204" pitchFamily="34" charset="0"/>
                      </a:endParaRPr>
                    </a:p>
                  </a:txBody>
                  <a:tcPr marL="9525" marR="9525" marT="9525" marB="0" anchor="ctr">
                    <a:solidFill>
                      <a:srgbClr val="FFFFFF"/>
                    </a:solidFill>
                  </a:tcPr>
                </a:tc>
                <a:extLst>
                  <a:ext uri="{0D108BD9-81ED-4DB2-BD59-A6C34878D82A}">
                    <a16:rowId xmlns:a16="http://schemas.microsoft.com/office/drawing/2014/main" val="2743067494"/>
                  </a:ext>
                </a:extLst>
              </a:tr>
              <a:tr h="268348">
                <a:tc>
                  <a:txBody>
                    <a:bodyPr/>
                    <a:lstStyle/>
                    <a:p>
                      <a:pPr algn="l" fontAlgn="b"/>
                      <a:r>
                        <a:rPr lang="en-US" sz="1050" u="none" strike="noStrike">
                          <a:effectLst/>
                        </a:rPr>
                        <a:t>Validity Issues</a:t>
                      </a:r>
                      <a:endParaRPr lang="en-US" sz="105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b"/>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9525" marR="9525" marT="9525" marB="0" anchor="ctr">
                    <a:solidFill>
                      <a:srgbClr val="FFFFFF"/>
                    </a:solidFill>
                  </a:tcPr>
                </a:tc>
                <a:extLst>
                  <a:ext uri="{0D108BD9-81ED-4DB2-BD59-A6C34878D82A}">
                    <a16:rowId xmlns:a16="http://schemas.microsoft.com/office/drawing/2014/main" val="2626366532"/>
                  </a:ext>
                </a:extLst>
              </a:tr>
              <a:tr h="268348">
                <a:tc>
                  <a:txBody>
                    <a:bodyPr/>
                    <a:lstStyle/>
                    <a:p>
                      <a:pPr algn="l" fontAlgn="b"/>
                      <a:r>
                        <a:rPr lang="en-US" sz="1050" u="none" strike="noStrike">
                          <a:effectLst/>
                        </a:rPr>
                        <a:t>Not Trusting the Brand</a:t>
                      </a:r>
                      <a:endParaRPr lang="en-US" sz="105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6.9%</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4.1%</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7.8%</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7.0%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4.3%</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3.0%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3.3%</a:t>
                      </a:r>
                      <a:endParaRPr lang="en-US" sz="1050" b="0" i="0" u="none" strike="noStrike" dirty="0">
                        <a:solidFill>
                          <a:srgbClr val="000000"/>
                        </a:solidFill>
                        <a:effectLst/>
                        <a:latin typeface="Calibri" panose="020F0502020204030204" pitchFamily="34" charset="0"/>
                      </a:endParaRPr>
                    </a:p>
                  </a:txBody>
                  <a:tcPr marL="5864" marR="5864" marT="5864" marB="0" anchor="ctr">
                    <a:solidFill>
                      <a:srgbClr val="FFFF00"/>
                    </a:solidFill>
                  </a:tcPr>
                </a:tc>
                <a:tc>
                  <a:txBody>
                    <a:bodyPr/>
                    <a:lstStyle/>
                    <a:p>
                      <a:pPr algn="ctr" fontAlgn="b"/>
                      <a:r>
                        <a:rPr lang="en-US" sz="1050" u="none" strike="noStrike" dirty="0">
                          <a:effectLst/>
                        </a:rPr>
                        <a:t>5%</a:t>
                      </a:r>
                      <a:endParaRPr lang="en-US" sz="1050" b="0" i="0" u="none" strike="noStrike" dirty="0">
                        <a:solidFill>
                          <a:srgbClr val="000000"/>
                        </a:solidFill>
                        <a:effectLst/>
                        <a:latin typeface="Calibri" panose="020F0502020204030204" pitchFamily="34" charset="0"/>
                      </a:endParaRPr>
                    </a:p>
                  </a:txBody>
                  <a:tcPr marL="9525" marR="9525" marT="9525" marB="0" anchor="ctr">
                    <a:solidFill>
                      <a:srgbClr val="FFFFFF"/>
                    </a:solidFill>
                  </a:tcPr>
                </a:tc>
                <a:extLst>
                  <a:ext uri="{0D108BD9-81ED-4DB2-BD59-A6C34878D82A}">
                    <a16:rowId xmlns:a16="http://schemas.microsoft.com/office/drawing/2014/main" val="3396712572"/>
                  </a:ext>
                </a:extLst>
              </a:tr>
              <a:tr h="268348">
                <a:tc>
                  <a:txBody>
                    <a:bodyPr/>
                    <a:lstStyle/>
                    <a:p>
                      <a:pPr algn="l" fontAlgn="b"/>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b"/>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9525" marR="9525" marT="9525" marB="0" anchor="ctr">
                    <a:solidFill>
                      <a:srgbClr val="FFFFFF"/>
                    </a:solidFill>
                  </a:tcPr>
                </a:tc>
                <a:extLst>
                  <a:ext uri="{0D108BD9-81ED-4DB2-BD59-A6C34878D82A}">
                    <a16:rowId xmlns:a16="http://schemas.microsoft.com/office/drawing/2014/main" val="3871953238"/>
                  </a:ext>
                </a:extLst>
              </a:tr>
              <a:tr h="268348">
                <a:tc>
                  <a:txBody>
                    <a:bodyPr/>
                    <a:lstStyle/>
                    <a:p>
                      <a:pPr algn="l" fontAlgn="b"/>
                      <a:r>
                        <a:rPr lang="en-US" sz="1050" u="none" strike="noStrike">
                          <a:effectLst/>
                        </a:rPr>
                        <a:t>Speed of delivery good</a:t>
                      </a:r>
                      <a:endParaRPr lang="en-US" sz="105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b"/>
                      <a:r>
                        <a:rPr lang="en-US" sz="1050" u="none" strike="noStrike" dirty="0">
                          <a:effectLst/>
                        </a:rPr>
                        <a:t>0%</a:t>
                      </a:r>
                      <a:endParaRPr lang="en-US" sz="1050" b="0" i="0" u="none" strike="noStrike" dirty="0">
                        <a:solidFill>
                          <a:srgbClr val="000000"/>
                        </a:solidFill>
                        <a:effectLst/>
                        <a:latin typeface="Calibri" panose="020F0502020204030204" pitchFamily="34" charset="0"/>
                      </a:endParaRPr>
                    </a:p>
                  </a:txBody>
                  <a:tcPr marL="9525" marR="9525" marT="9525" marB="0" anchor="ctr">
                    <a:solidFill>
                      <a:srgbClr val="FFFFFF"/>
                    </a:solidFill>
                  </a:tcPr>
                </a:tc>
                <a:extLst>
                  <a:ext uri="{0D108BD9-81ED-4DB2-BD59-A6C34878D82A}">
                    <a16:rowId xmlns:a16="http://schemas.microsoft.com/office/drawing/2014/main" val="101519619"/>
                  </a:ext>
                </a:extLst>
              </a:tr>
              <a:tr h="268348">
                <a:tc>
                  <a:txBody>
                    <a:bodyPr/>
                    <a:lstStyle/>
                    <a:p>
                      <a:pPr algn="l" fontAlgn="b"/>
                      <a:r>
                        <a:rPr lang="en-US" sz="1050" u="none" strike="noStrike">
                          <a:effectLst/>
                        </a:rPr>
                        <a:t>App/ Web good</a:t>
                      </a:r>
                      <a:endParaRPr lang="en-US" sz="105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0.1%</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b"/>
                      <a:r>
                        <a:rPr lang="en-US" sz="1050" u="none" strike="noStrike" dirty="0">
                          <a:effectLst/>
                        </a:rPr>
                        <a:t>0%</a:t>
                      </a:r>
                      <a:endParaRPr lang="en-US" sz="1050" b="0" i="0" u="none" strike="noStrike" dirty="0">
                        <a:solidFill>
                          <a:srgbClr val="000000"/>
                        </a:solidFill>
                        <a:effectLst/>
                        <a:latin typeface="Calibri" panose="020F0502020204030204" pitchFamily="34" charset="0"/>
                      </a:endParaRPr>
                    </a:p>
                  </a:txBody>
                  <a:tcPr marL="9525" marR="9525" marT="9525" marB="0" anchor="ctr">
                    <a:solidFill>
                      <a:srgbClr val="FFFFFF"/>
                    </a:solidFill>
                  </a:tcPr>
                </a:tc>
                <a:extLst>
                  <a:ext uri="{0D108BD9-81ED-4DB2-BD59-A6C34878D82A}">
                    <a16:rowId xmlns:a16="http://schemas.microsoft.com/office/drawing/2014/main" val="1872951823"/>
                  </a:ext>
                </a:extLst>
              </a:tr>
              <a:tr h="268348">
                <a:tc>
                  <a:txBody>
                    <a:bodyPr/>
                    <a:lstStyle/>
                    <a:p>
                      <a:pPr algn="l" fontAlgn="b"/>
                      <a:r>
                        <a:rPr lang="en-US" sz="1050" u="none" strike="noStrike">
                          <a:effectLst/>
                        </a:rPr>
                        <a:t>Promotion/offers good</a:t>
                      </a:r>
                      <a:endParaRPr lang="en-US" sz="105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b"/>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9525" marR="9525" marT="9525" marB="0" anchor="ctr">
                    <a:solidFill>
                      <a:srgbClr val="FFFFFF"/>
                    </a:solidFill>
                  </a:tcPr>
                </a:tc>
                <a:extLst>
                  <a:ext uri="{0D108BD9-81ED-4DB2-BD59-A6C34878D82A}">
                    <a16:rowId xmlns:a16="http://schemas.microsoft.com/office/drawing/2014/main" val="1255395142"/>
                  </a:ext>
                </a:extLst>
              </a:tr>
              <a:tr h="268348">
                <a:tc>
                  <a:txBody>
                    <a:bodyPr/>
                    <a:lstStyle/>
                    <a:p>
                      <a:pPr algn="l" fontAlgn="b"/>
                      <a:r>
                        <a:rPr lang="en-US" sz="1050" u="none" strike="noStrike">
                          <a:effectLst/>
                        </a:rPr>
                        <a:t>Price is good</a:t>
                      </a:r>
                      <a:endParaRPr lang="en-US" sz="105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b"/>
                      <a:r>
                        <a:rPr lang="en-US" sz="1050" u="none" strike="noStrike" dirty="0">
                          <a:effectLst/>
                        </a:rPr>
                        <a:t>0%</a:t>
                      </a:r>
                      <a:endParaRPr lang="en-US" sz="1050" b="0" i="0" u="none" strike="noStrike" dirty="0">
                        <a:solidFill>
                          <a:srgbClr val="000000"/>
                        </a:solidFill>
                        <a:effectLst/>
                        <a:latin typeface="Calibri" panose="020F0502020204030204" pitchFamily="34" charset="0"/>
                      </a:endParaRPr>
                    </a:p>
                  </a:txBody>
                  <a:tcPr marL="9525" marR="9525" marT="9525" marB="0" anchor="ctr">
                    <a:solidFill>
                      <a:srgbClr val="FFFFFF"/>
                    </a:solidFill>
                  </a:tcPr>
                </a:tc>
                <a:extLst>
                  <a:ext uri="{0D108BD9-81ED-4DB2-BD59-A6C34878D82A}">
                    <a16:rowId xmlns:a16="http://schemas.microsoft.com/office/drawing/2014/main" val="2245362373"/>
                  </a:ext>
                </a:extLst>
              </a:tr>
              <a:tr h="268348">
                <a:tc>
                  <a:txBody>
                    <a:bodyPr/>
                    <a:lstStyle/>
                    <a:p>
                      <a:pPr algn="l" fontAlgn="b"/>
                      <a:r>
                        <a:rPr lang="en-US" sz="1050" u="none" strike="noStrike">
                          <a:effectLst/>
                        </a:rPr>
                        <a:t>Customer Support good</a:t>
                      </a:r>
                      <a:endParaRPr lang="en-US" sz="105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b"/>
                      <a:r>
                        <a:rPr lang="en-US" sz="1050" u="none" strike="noStrike" dirty="0">
                          <a:effectLst/>
                        </a:rPr>
                        <a:t>0%</a:t>
                      </a:r>
                      <a:endParaRPr lang="en-US" sz="1050" b="0" i="0" u="none" strike="noStrike" dirty="0">
                        <a:solidFill>
                          <a:srgbClr val="000000"/>
                        </a:solidFill>
                        <a:effectLst/>
                        <a:latin typeface="Calibri" panose="020F0502020204030204" pitchFamily="34" charset="0"/>
                      </a:endParaRPr>
                    </a:p>
                  </a:txBody>
                  <a:tcPr marL="9525" marR="9525" marT="9525" marB="0" anchor="ctr">
                    <a:solidFill>
                      <a:srgbClr val="FFFFFF"/>
                    </a:solidFill>
                  </a:tcPr>
                </a:tc>
                <a:extLst>
                  <a:ext uri="{0D108BD9-81ED-4DB2-BD59-A6C34878D82A}">
                    <a16:rowId xmlns:a16="http://schemas.microsoft.com/office/drawing/2014/main" val="1201789641"/>
                  </a:ext>
                </a:extLst>
              </a:tr>
              <a:tr h="268348">
                <a:tc>
                  <a:txBody>
                    <a:bodyPr/>
                    <a:lstStyle/>
                    <a:p>
                      <a:pPr algn="l" fontAlgn="b"/>
                      <a:r>
                        <a:rPr lang="en-US" sz="1050" u="none" strike="noStrike">
                          <a:effectLst/>
                        </a:rPr>
                        <a:t>Easy to use</a:t>
                      </a:r>
                      <a:endParaRPr lang="en-US" sz="105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b"/>
                      <a:r>
                        <a:rPr lang="en-US" sz="1050" u="none" strike="noStrike" dirty="0">
                          <a:effectLst/>
                        </a:rPr>
                        <a:t>0%</a:t>
                      </a:r>
                      <a:endParaRPr lang="en-US" sz="1050" b="0" i="0" u="none" strike="noStrike" dirty="0">
                        <a:solidFill>
                          <a:srgbClr val="000000"/>
                        </a:solidFill>
                        <a:effectLst/>
                        <a:latin typeface="Calibri" panose="020F0502020204030204" pitchFamily="34" charset="0"/>
                      </a:endParaRPr>
                    </a:p>
                  </a:txBody>
                  <a:tcPr marL="9525" marR="9525" marT="9525" marB="0" anchor="ctr">
                    <a:solidFill>
                      <a:srgbClr val="FFFFFF"/>
                    </a:solidFill>
                  </a:tcPr>
                </a:tc>
                <a:extLst>
                  <a:ext uri="{0D108BD9-81ED-4DB2-BD59-A6C34878D82A}">
                    <a16:rowId xmlns:a16="http://schemas.microsoft.com/office/drawing/2014/main" val="1178670653"/>
                  </a:ext>
                </a:extLst>
              </a:tr>
              <a:tr h="268348">
                <a:tc>
                  <a:txBody>
                    <a:bodyPr/>
                    <a:lstStyle/>
                    <a:p>
                      <a:pPr algn="l" fontAlgn="b"/>
                      <a:r>
                        <a:rPr lang="en-IN" sz="1050" u="none" strike="noStrike">
                          <a:effectLst/>
                        </a:rPr>
                        <a:t>Multiple Brands to choose good</a:t>
                      </a:r>
                      <a:endParaRPr lang="en-IN" sz="105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b"/>
                      <a:r>
                        <a:rPr lang="en-US" sz="1050" u="none" strike="noStrike" dirty="0">
                          <a:effectLst/>
                        </a:rPr>
                        <a:t>0%</a:t>
                      </a:r>
                      <a:endParaRPr lang="en-US" sz="1050" b="0" i="0" u="none" strike="noStrike" dirty="0">
                        <a:solidFill>
                          <a:srgbClr val="000000"/>
                        </a:solidFill>
                        <a:effectLst/>
                        <a:latin typeface="Calibri" panose="020F0502020204030204" pitchFamily="34" charset="0"/>
                      </a:endParaRPr>
                    </a:p>
                  </a:txBody>
                  <a:tcPr marL="9525" marR="9525" marT="9525" marB="0" anchor="ctr">
                    <a:solidFill>
                      <a:srgbClr val="FFFFFF"/>
                    </a:solidFill>
                  </a:tcPr>
                </a:tc>
                <a:extLst>
                  <a:ext uri="{0D108BD9-81ED-4DB2-BD59-A6C34878D82A}">
                    <a16:rowId xmlns:a16="http://schemas.microsoft.com/office/drawing/2014/main" val="2089707476"/>
                  </a:ext>
                </a:extLst>
              </a:tr>
              <a:tr h="268348">
                <a:tc>
                  <a:txBody>
                    <a:bodyPr/>
                    <a:lstStyle/>
                    <a:p>
                      <a:pPr algn="l" fontAlgn="b"/>
                      <a:r>
                        <a:rPr lang="en-US" sz="1050" u="none" strike="noStrike">
                          <a:effectLst/>
                        </a:rPr>
                        <a:t>Delivery of service good</a:t>
                      </a:r>
                      <a:endParaRPr lang="en-US" sz="105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b"/>
                      <a:r>
                        <a:rPr lang="en-US" sz="1050" u="none" strike="noStrike" dirty="0">
                          <a:effectLst/>
                        </a:rPr>
                        <a:t>0%</a:t>
                      </a:r>
                      <a:endParaRPr lang="en-US" sz="1050" b="0" i="0" u="none" strike="noStrike" dirty="0">
                        <a:solidFill>
                          <a:srgbClr val="000000"/>
                        </a:solidFill>
                        <a:effectLst/>
                        <a:latin typeface="Calibri" panose="020F0502020204030204" pitchFamily="34" charset="0"/>
                      </a:endParaRPr>
                    </a:p>
                  </a:txBody>
                  <a:tcPr marL="9525" marR="9525" marT="9525" marB="0" anchor="ctr">
                    <a:solidFill>
                      <a:srgbClr val="FFFFFF"/>
                    </a:solidFill>
                  </a:tcPr>
                </a:tc>
                <a:extLst>
                  <a:ext uri="{0D108BD9-81ED-4DB2-BD59-A6C34878D82A}">
                    <a16:rowId xmlns:a16="http://schemas.microsoft.com/office/drawing/2014/main" val="493059539"/>
                  </a:ext>
                </a:extLst>
              </a:tr>
              <a:tr h="281766">
                <a:tc>
                  <a:txBody>
                    <a:bodyPr/>
                    <a:lstStyle/>
                    <a:p>
                      <a:pPr algn="l" fontAlgn="b"/>
                      <a:r>
                        <a:rPr lang="en-US" sz="1050" u="none" strike="noStrike">
                          <a:effectLst/>
                        </a:rPr>
                        <a:t>Payment Good</a:t>
                      </a:r>
                      <a:endParaRPr lang="en-US" sz="105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b"/>
                      <a:r>
                        <a:rPr lang="en-US" sz="1050" u="none" strike="noStrike" dirty="0">
                          <a:effectLst/>
                        </a:rPr>
                        <a:t>0%</a:t>
                      </a:r>
                      <a:endParaRPr lang="en-US" sz="1050" b="0" i="0" u="none" strike="noStrike" dirty="0">
                        <a:solidFill>
                          <a:srgbClr val="000000"/>
                        </a:solidFill>
                        <a:effectLst/>
                        <a:latin typeface="Calibri" panose="020F0502020204030204" pitchFamily="34" charset="0"/>
                      </a:endParaRPr>
                    </a:p>
                  </a:txBody>
                  <a:tcPr marL="9525" marR="9525" marT="9525" marB="0" anchor="ctr">
                    <a:solidFill>
                      <a:srgbClr val="FFFFFF"/>
                    </a:solidFill>
                  </a:tcPr>
                </a:tc>
                <a:extLst>
                  <a:ext uri="{0D108BD9-81ED-4DB2-BD59-A6C34878D82A}">
                    <a16:rowId xmlns:a16="http://schemas.microsoft.com/office/drawing/2014/main" val="1015852988"/>
                  </a:ext>
                </a:extLst>
              </a:tr>
            </a:tbl>
          </a:graphicData>
        </a:graphic>
      </p:graphicFrame>
      <p:sp>
        <p:nvSpPr>
          <p:cNvPr id="10" name="Rectangle 9">
            <a:extLst>
              <a:ext uri="{FF2B5EF4-FFF2-40B4-BE49-F238E27FC236}">
                <a16:creationId xmlns:a16="http://schemas.microsoft.com/office/drawing/2014/main" id="{7ED0101A-07E5-4619-8EDB-654050F1859D}"/>
              </a:ext>
            </a:extLst>
          </p:cNvPr>
          <p:cNvSpPr/>
          <p:nvPr/>
        </p:nvSpPr>
        <p:spPr>
          <a:xfrm>
            <a:off x="7393460" y="1485951"/>
            <a:ext cx="288324" cy="28832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FDA82A4-094A-4228-B59F-03D57659E116}"/>
              </a:ext>
            </a:extLst>
          </p:cNvPr>
          <p:cNvSpPr txBox="1"/>
          <p:nvPr/>
        </p:nvSpPr>
        <p:spPr>
          <a:xfrm>
            <a:off x="7667824" y="1485951"/>
            <a:ext cx="3725105" cy="461665"/>
          </a:xfrm>
          <a:prstGeom prst="rect">
            <a:avLst/>
          </a:prstGeom>
          <a:noFill/>
        </p:spPr>
        <p:txBody>
          <a:bodyPr wrap="square" rtlCol="0">
            <a:spAutoFit/>
          </a:bodyPr>
          <a:lstStyle/>
          <a:p>
            <a:r>
              <a:rPr lang="en-US" sz="1200" dirty="0"/>
              <a:t>Feature Services Not performing well and deteriorating</a:t>
            </a:r>
          </a:p>
        </p:txBody>
      </p:sp>
      <p:sp>
        <p:nvSpPr>
          <p:cNvPr id="12" name="Rectangle 11">
            <a:extLst>
              <a:ext uri="{FF2B5EF4-FFF2-40B4-BE49-F238E27FC236}">
                <a16:creationId xmlns:a16="http://schemas.microsoft.com/office/drawing/2014/main" id="{58EDEE11-6123-4FE9-B5F1-621DB420F42A}"/>
              </a:ext>
            </a:extLst>
          </p:cNvPr>
          <p:cNvSpPr/>
          <p:nvPr/>
        </p:nvSpPr>
        <p:spPr>
          <a:xfrm>
            <a:off x="7393460" y="2295607"/>
            <a:ext cx="288324" cy="288325"/>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6ED4084-0768-4A27-9B24-39B7874E30C0}"/>
              </a:ext>
            </a:extLst>
          </p:cNvPr>
          <p:cNvSpPr txBox="1"/>
          <p:nvPr/>
        </p:nvSpPr>
        <p:spPr>
          <a:xfrm>
            <a:off x="7681784" y="2295607"/>
            <a:ext cx="4151870" cy="276999"/>
          </a:xfrm>
          <a:prstGeom prst="rect">
            <a:avLst/>
          </a:prstGeom>
          <a:noFill/>
        </p:spPr>
        <p:txBody>
          <a:bodyPr wrap="square" rtlCol="0">
            <a:spAutoFit/>
          </a:bodyPr>
          <a:lstStyle/>
          <a:p>
            <a:r>
              <a:rPr lang="en-US" sz="1200" dirty="0"/>
              <a:t>Feature Services performance  has been improved. </a:t>
            </a:r>
          </a:p>
        </p:txBody>
      </p:sp>
      <p:sp>
        <p:nvSpPr>
          <p:cNvPr id="14" name="Rectangle 13">
            <a:extLst>
              <a:ext uri="{FF2B5EF4-FFF2-40B4-BE49-F238E27FC236}">
                <a16:creationId xmlns:a16="http://schemas.microsoft.com/office/drawing/2014/main" id="{DD6CC9D6-B178-4EB9-B7BB-58AE988B2F51}"/>
              </a:ext>
            </a:extLst>
          </p:cNvPr>
          <p:cNvSpPr/>
          <p:nvPr/>
        </p:nvSpPr>
        <p:spPr>
          <a:xfrm>
            <a:off x="7379500" y="3209667"/>
            <a:ext cx="288324" cy="288325"/>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987C18D-4859-48BD-BFE9-96F23B875219}"/>
              </a:ext>
            </a:extLst>
          </p:cNvPr>
          <p:cNvSpPr txBox="1"/>
          <p:nvPr/>
        </p:nvSpPr>
        <p:spPr>
          <a:xfrm>
            <a:off x="7667824" y="3152001"/>
            <a:ext cx="4151870" cy="461665"/>
          </a:xfrm>
          <a:prstGeom prst="rect">
            <a:avLst/>
          </a:prstGeom>
          <a:noFill/>
        </p:spPr>
        <p:txBody>
          <a:bodyPr wrap="square" rtlCol="0">
            <a:spAutoFit/>
          </a:bodyPr>
          <a:lstStyle/>
          <a:p>
            <a:r>
              <a:rPr lang="en-US" sz="1200" dirty="0"/>
              <a:t>Feature Services performance  has to been reduced, if it is improved  will have a positive effect.</a:t>
            </a:r>
          </a:p>
        </p:txBody>
      </p:sp>
      <p:sp>
        <p:nvSpPr>
          <p:cNvPr id="16" name="Rectangle 15">
            <a:extLst>
              <a:ext uri="{FF2B5EF4-FFF2-40B4-BE49-F238E27FC236}">
                <a16:creationId xmlns:a16="http://schemas.microsoft.com/office/drawing/2014/main" id="{3EE83652-270F-465F-ADD2-11DE18D47C54}"/>
              </a:ext>
            </a:extLst>
          </p:cNvPr>
          <p:cNvSpPr/>
          <p:nvPr/>
        </p:nvSpPr>
        <p:spPr>
          <a:xfrm>
            <a:off x="7379500" y="4148050"/>
            <a:ext cx="288324" cy="288325"/>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194A518-0469-43F5-848F-502164A5DB5D}"/>
              </a:ext>
            </a:extLst>
          </p:cNvPr>
          <p:cNvSpPr txBox="1"/>
          <p:nvPr/>
        </p:nvSpPr>
        <p:spPr>
          <a:xfrm>
            <a:off x="7667824" y="4090384"/>
            <a:ext cx="4151870" cy="276999"/>
          </a:xfrm>
          <a:prstGeom prst="rect">
            <a:avLst/>
          </a:prstGeom>
          <a:noFill/>
        </p:spPr>
        <p:txBody>
          <a:bodyPr wrap="square" rtlCol="0">
            <a:spAutoFit/>
          </a:bodyPr>
          <a:lstStyle/>
          <a:p>
            <a:r>
              <a:rPr lang="en-US" sz="1200" dirty="0"/>
              <a:t>Feature Services has performed well and increasing</a:t>
            </a:r>
          </a:p>
        </p:txBody>
      </p:sp>
    </p:spTree>
    <p:extLst>
      <p:ext uri="{BB962C8B-B14F-4D97-AF65-F5344CB8AC3E}">
        <p14:creationId xmlns:p14="http://schemas.microsoft.com/office/powerpoint/2010/main" val="29457363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D1044-8271-490F-8A5C-AD52EC7FF8A6}"/>
              </a:ext>
            </a:extLst>
          </p:cNvPr>
          <p:cNvSpPr>
            <a:spLocks noGrp="1"/>
          </p:cNvSpPr>
          <p:nvPr>
            <p:ph type="title"/>
          </p:nvPr>
        </p:nvSpPr>
        <p:spPr/>
        <p:txBody>
          <a:bodyPr>
            <a:noAutofit/>
          </a:bodyPr>
          <a:lstStyle/>
          <a:p>
            <a:r>
              <a:rPr lang="en-IN" sz="2400" dirty="0"/>
              <a:t>Analysis by Comparing the Product performance with Categories  and also compare over the past performance..</a:t>
            </a:r>
            <a:br>
              <a:rPr lang="en-IN" sz="2400" dirty="0"/>
            </a:br>
            <a:endParaRPr lang="en-US" sz="2400" dirty="0"/>
          </a:p>
        </p:txBody>
      </p:sp>
      <p:graphicFrame>
        <p:nvGraphicFramePr>
          <p:cNvPr id="5" name="Table 4">
            <a:extLst>
              <a:ext uri="{FF2B5EF4-FFF2-40B4-BE49-F238E27FC236}">
                <a16:creationId xmlns:a16="http://schemas.microsoft.com/office/drawing/2014/main" id="{691A293D-FCEC-4E0B-96B5-C722ABC34F65}"/>
              </a:ext>
            </a:extLst>
          </p:cNvPr>
          <p:cNvGraphicFramePr>
            <a:graphicFrameLocks noGrp="1"/>
          </p:cNvGraphicFramePr>
          <p:nvPr>
            <p:extLst>
              <p:ext uri="{D42A27DB-BD31-4B8C-83A1-F6EECF244321}">
                <p14:modId xmlns:p14="http://schemas.microsoft.com/office/powerpoint/2010/main" val="287969532"/>
              </p:ext>
            </p:extLst>
          </p:nvPr>
        </p:nvGraphicFramePr>
        <p:xfrm>
          <a:off x="171392" y="1049866"/>
          <a:ext cx="6064642" cy="5161465"/>
        </p:xfrm>
        <a:graphic>
          <a:graphicData uri="http://schemas.openxmlformats.org/drawingml/2006/table">
            <a:tbl>
              <a:tblPr>
                <a:tableStyleId>{B301B821-A1FF-4177-AEE7-76D212191A09}</a:tableStyleId>
              </a:tblPr>
              <a:tblGrid>
                <a:gridCol w="1930026">
                  <a:extLst>
                    <a:ext uri="{9D8B030D-6E8A-4147-A177-3AD203B41FA5}">
                      <a16:colId xmlns:a16="http://schemas.microsoft.com/office/drawing/2014/main" val="197189689"/>
                    </a:ext>
                  </a:extLst>
                </a:gridCol>
                <a:gridCol w="516827">
                  <a:extLst>
                    <a:ext uri="{9D8B030D-6E8A-4147-A177-3AD203B41FA5}">
                      <a16:colId xmlns:a16="http://schemas.microsoft.com/office/drawing/2014/main" val="1954132696"/>
                    </a:ext>
                  </a:extLst>
                </a:gridCol>
                <a:gridCol w="516827">
                  <a:extLst>
                    <a:ext uri="{9D8B030D-6E8A-4147-A177-3AD203B41FA5}">
                      <a16:colId xmlns:a16="http://schemas.microsoft.com/office/drawing/2014/main" val="2462798152"/>
                    </a:ext>
                  </a:extLst>
                </a:gridCol>
                <a:gridCol w="516827">
                  <a:extLst>
                    <a:ext uri="{9D8B030D-6E8A-4147-A177-3AD203B41FA5}">
                      <a16:colId xmlns:a16="http://schemas.microsoft.com/office/drawing/2014/main" val="395549401"/>
                    </a:ext>
                  </a:extLst>
                </a:gridCol>
                <a:gridCol w="516827">
                  <a:extLst>
                    <a:ext uri="{9D8B030D-6E8A-4147-A177-3AD203B41FA5}">
                      <a16:colId xmlns:a16="http://schemas.microsoft.com/office/drawing/2014/main" val="340002727"/>
                    </a:ext>
                  </a:extLst>
                </a:gridCol>
                <a:gridCol w="516827">
                  <a:extLst>
                    <a:ext uri="{9D8B030D-6E8A-4147-A177-3AD203B41FA5}">
                      <a16:colId xmlns:a16="http://schemas.microsoft.com/office/drawing/2014/main" val="2549789644"/>
                    </a:ext>
                  </a:extLst>
                </a:gridCol>
                <a:gridCol w="516827">
                  <a:extLst>
                    <a:ext uri="{9D8B030D-6E8A-4147-A177-3AD203B41FA5}">
                      <a16:colId xmlns:a16="http://schemas.microsoft.com/office/drawing/2014/main" val="912566790"/>
                    </a:ext>
                  </a:extLst>
                </a:gridCol>
                <a:gridCol w="516827">
                  <a:extLst>
                    <a:ext uri="{9D8B030D-6E8A-4147-A177-3AD203B41FA5}">
                      <a16:colId xmlns:a16="http://schemas.microsoft.com/office/drawing/2014/main" val="3992799986"/>
                    </a:ext>
                  </a:extLst>
                </a:gridCol>
                <a:gridCol w="516827">
                  <a:extLst>
                    <a:ext uri="{9D8B030D-6E8A-4147-A177-3AD203B41FA5}">
                      <a16:colId xmlns:a16="http://schemas.microsoft.com/office/drawing/2014/main" val="1658888067"/>
                    </a:ext>
                  </a:extLst>
                </a:gridCol>
              </a:tblGrid>
              <a:tr h="270943">
                <a:tc>
                  <a:txBody>
                    <a:bodyPr/>
                    <a:lstStyle/>
                    <a:p>
                      <a:pPr algn="ctr" fontAlgn="b"/>
                      <a:r>
                        <a:rPr lang="en-US" sz="1050" u="none" strike="noStrike" dirty="0">
                          <a:effectLst/>
                        </a:rPr>
                        <a:t>Category</a:t>
                      </a:r>
                      <a:endParaRPr lang="en-US" sz="1050" b="1" i="0" u="none" strike="noStrike" dirty="0">
                        <a:solidFill>
                          <a:srgbClr val="000000"/>
                        </a:solidFill>
                        <a:effectLst/>
                        <a:latin typeface="Calibri" panose="020F0502020204030204" pitchFamily="34" charset="0"/>
                      </a:endParaRPr>
                    </a:p>
                  </a:txBody>
                  <a:tcPr marL="5864" marR="5864" marT="5864" marB="0" anchor="b"/>
                </a:tc>
                <a:tc gridSpan="7">
                  <a:txBody>
                    <a:bodyPr/>
                    <a:lstStyle/>
                    <a:p>
                      <a:pPr algn="ctr" fontAlgn="ctr"/>
                      <a:r>
                        <a:rPr lang="en-US" sz="1050" u="none" strike="noStrike" dirty="0">
                          <a:effectLst/>
                        </a:rPr>
                        <a:t>Positive Only</a:t>
                      </a:r>
                      <a:endParaRPr lang="en-US" sz="1050" b="1" i="0" u="none" strike="noStrike" dirty="0">
                        <a:solidFill>
                          <a:srgbClr val="000000"/>
                        </a:solidFill>
                        <a:effectLst/>
                        <a:latin typeface="Calibri" panose="020F0502020204030204" pitchFamily="34" charset="0"/>
                      </a:endParaRPr>
                    </a:p>
                  </a:txBody>
                  <a:tcPr marL="5864" marR="5864" marT="5864"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ctr"/>
                      <a:endParaRPr lang="en-US" sz="1050" b="1" i="0" u="none" strike="noStrike" dirty="0">
                        <a:solidFill>
                          <a:srgbClr val="000000"/>
                        </a:solidFill>
                        <a:effectLst/>
                        <a:latin typeface="Calibri" panose="020F0502020204030204" pitchFamily="34" charset="0"/>
                      </a:endParaRPr>
                    </a:p>
                  </a:txBody>
                  <a:tcPr marL="5864" marR="5864" marT="5864" marB="0" anchor="ctr">
                    <a:solidFill>
                      <a:srgbClr val="FFFFFF"/>
                    </a:solidFill>
                  </a:tcPr>
                </a:tc>
                <a:extLst>
                  <a:ext uri="{0D108BD9-81ED-4DB2-BD59-A6C34878D82A}">
                    <a16:rowId xmlns:a16="http://schemas.microsoft.com/office/drawing/2014/main" val="3459384654"/>
                  </a:ext>
                </a:extLst>
              </a:tr>
              <a:tr h="270943">
                <a:tc>
                  <a:txBody>
                    <a:bodyPr/>
                    <a:lstStyle/>
                    <a:p>
                      <a:pPr algn="ctr" fontAlgn="b"/>
                      <a:r>
                        <a:rPr lang="en-US" sz="1050" u="none" strike="noStrike">
                          <a:effectLst/>
                        </a:rPr>
                        <a:t>Year</a:t>
                      </a:r>
                      <a:endParaRPr lang="en-US" sz="1050" b="1"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2015</a:t>
                      </a:r>
                      <a:endParaRPr lang="en-US" sz="1050" b="1"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2016</a:t>
                      </a:r>
                      <a:endParaRPr lang="en-US" sz="1050" b="1"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2017</a:t>
                      </a:r>
                      <a:endParaRPr lang="en-US" sz="1050" b="1" i="0" u="none" strike="noStrike" dirty="0">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2018</a:t>
                      </a:r>
                      <a:endParaRPr lang="en-US" sz="1050" b="1"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2019</a:t>
                      </a:r>
                      <a:endParaRPr lang="en-US" sz="1050" b="1"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2020</a:t>
                      </a:r>
                      <a:endParaRPr lang="en-US" sz="1050" b="1"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2021</a:t>
                      </a:r>
                      <a:endParaRPr lang="en-US" sz="1050" b="1" i="0" u="none" strike="noStrike" dirty="0">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b="1" i="0" u="none" strike="noStrike" dirty="0">
                          <a:solidFill>
                            <a:srgbClr val="000000"/>
                          </a:solidFill>
                          <a:effectLst/>
                          <a:latin typeface="Calibri" panose="020F0502020204030204" pitchFamily="34" charset="0"/>
                        </a:rPr>
                        <a:t>Total</a:t>
                      </a:r>
                    </a:p>
                  </a:txBody>
                  <a:tcPr marL="5864" marR="5864" marT="5864" marB="0" anchor="ctr">
                    <a:solidFill>
                      <a:srgbClr val="FFFFFF"/>
                    </a:solidFill>
                  </a:tcPr>
                </a:tc>
                <a:extLst>
                  <a:ext uri="{0D108BD9-81ED-4DB2-BD59-A6C34878D82A}">
                    <a16:rowId xmlns:a16="http://schemas.microsoft.com/office/drawing/2014/main" val="2857384953"/>
                  </a:ext>
                </a:extLst>
              </a:tr>
              <a:tr h="270943">
                <a:tc>
                  <a:txBody>
                    <a:bodyPr/>
                    <a:lstStyle/>
                    <a:p>
                      <a:pPr algn="l" fontAlgn="b"/>
                      <a:r>
                        <a:rPr lang="en-US" sz="1050" u="none" strike="noStrike" dirty="0">
                          <a:effectLst/>
                        </a:rPr>
                        <a:t>Customer Support not good</a:t>
                      </a:r>
                      <a:endParaRPr lang="en-US" sz="1050" b="0" i="0" u="none" strike="noStrike" dirty="0">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0.6%</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0.5%</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3.9%</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0.9%</a:t>
                      </a:r>
                      <a:endParaRPr lang="en-US" sz="1050" b="0" i="0" u="none" strike="noStrike" dirty="0">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2.7%</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1.3%</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solidFill>
                            <a:schemeClr val="bg1"/>
                          </a:solidFill>
                          <a:effectLst/>
                        </a:rPr>
                        <a:t>1.5%</a:t>
                      </a:r>
                      <a:endParaRPr lang="en-US" sz="1050" b="0" i="0" u="none" strike="noStrike" dirty="0">
                        <a:solidFill>
                          <a:schemeClr val="bg1"/>
                        </a:solidFill>
                        <a:effectLst/>
                        <a:latin typeface="Calibri" panose="020F0502020204030204" pitchFamily="34" charset="0"/>
                      </a:endParaRPr>
                    </a:p>
                  </a:txBody>
                  <a:tcPr marL="5864" marR="5864" marT="5864" marB="0" anchor="ctr">
                    <a:solidFill>
                      <a:srgbClr val="FF0000"/>
                    </a:solidFill>
                  </a:tcPr>
                </a:tc>
                <a:tc>
                  <a:txBody>
                    <a:bodyPr/>
                    <a:lstStyle/>
                    <a:p>
                      <a:pPr algn="ctr" fontAlgn="b"/>
                      <a:r>
                        <a:rPr lang="en-US" sz="1050" u="none" strike="noStrike" dirty="0">
                          <a:effectLst/>
                        </a:rPr>
                        <a:t>1%</a:t>
                      </a:r>
                      <a:endParaRPr lang="en-US" sz="1050" b="0" i="0" u="none" strike="noStrike" dirty="0">
                        <a:solidFill>
                          <a:srgbClr val="000000"/>
                        </a:solidFill>
                        <a:effectLst/>
                        <a:latin typeface="Calibri" panose="020F0502020204030204" pitchFamily="34" charset="0"/>
                      </a:endParaRPr>
                    </a:p>
                  </a:txBody>
                  <a:tcPr marL="9525" marR="9525" marT="9525" marB="0" anchor="ctr">
                    <a:solidFill>
                      <a:srgbClr val="FFFFFF"/>
                    </a:solidFill>
                  </a:tcPr>
                </a:tc>
                <a:extLst>
                  <a:ext uri="{0D108BD9-81ED-4DB2-BD59-A6C34878D82A}">
                    <a16:rowId xmlns:a16="http://schemas.microsoft.com/office/drawing/2014/main" val="3519555927"/>
                  </a:ext>
                </a:extLst>
              </a:tr>
              <a:tr h="270943">
                <a:tc>
                  <a:txBody>
                    <a:bodyPr/>
                    <a:lstStyle/>
                    <a:p>
                      <a:pPr algn="l" fontAlgn="b"/>
                      <a:r>
                        <a:rPr lang="en-IN" sz="1050" u="none" strike="noStrike" dirty="0">
                          <a:effectLst/>
                        </a:rPr>
                        <a:t>Delivery of service not good</a:t>
                      </a:r>
                      <a:endParaRPr lang="en-IN" sz="1050" b="0" i="0" u="none" strike="noStrike" dirty="0">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dirty="0">
                          <a:effectLst/>
                        </a:rPr>
                        <a:t>3.6%</a:t>
                      </a:r>
                      <a:endParaRPr lang="en-US" sz="1050" b="0" i="0" u="none" strike="noStrike" dirty="0">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3.2%</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6.5%</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6.6%</a:t>
                      </a:r>
                      <a:endParaRPr lang="en-US" sz="1050" b="0" i="0" u="none" strike="noStrike" dirty="0">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4.8%</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3.3%</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solidFill>
                            <a:schemeClr val="bg1"/>
                          </a:solidFill>
                          <a:effectLst/>
                        </a:rPr>
                        <a:t>6.5%</a:t>
                      </a:r>
                      <a:endParaRPr lang="en-US" sz="1050" b="0" i="0" u="none" strike="noStrike" dirty="0">
                        <a:solidFill>
                          <a:schemeClr val="bg1"/>
                        </a:solidFill>
                        <a:effectLst/>
                        <a:latin typeface="Calibri" panose="020F0502020204030204" pitchFamily="34" charset="0"/>
                      </a:endParaRPr>
                    </a:p>
                  </a:txBody>
                  <a:tcPr marL="5864" marR="5864" marT="5864" marB="0" anchor="ctr">
                    <a:solidFill>
                      <a:srgbClr val="FF0000"/>
                    </a:solidFill>
                  </a:tcPr>
                </a:tc>
                <a:tc>
                  <a:txBody>
                    <a:bodyPr/>
                    <a:lstStyle/>
                    <a:p>
                      <a:pPr algn="ctr" fontAlgn="b"/>
                      <a:r>
                        <a:rPr lang="en-US" sz="1050" u="none" strike="noStrike" dirty="0">
                          <a:effectLst/>
                        </a:rPr>
                        <a:t>4%</a:t>
                      </a:r>
                      <a:endParaRPr lang="en-US" sz="1050" b="0" i="0" u="none" strike="noStrike" dirty="0">
                        <a:solidFill>
                          <a:srgbClr val="000000"/>
                        </a:solidFill>
                        <a:effectLst/>
                        <a:latin typeface="Calibri" panose="020F0502020204030204" pitchFamily="34" charset="0"/>
                      </a:endParaRPr>
                    </a:p>
                  </a:txBody>
                  <a:tcPr marL="9525" marR="9525" marT="9525" marB="0" anchor="ctr">
                    <a:solidFill>
                      <a:srgbClr val="FFFFFF"/>
                    </a:solidFill>
                  </a:tcPr>
                </a:tc>
                <a:extLst>
                  <a:ext uri="{0D108BD9-81ED-4DB2-BD59-A6C34878D82A}">
                    <a16:rowId xmlns:a16="http://schemas.microsoft.com/office/drawing/2014/main" val="1304648291"/>
                  </a:ext>
                </a:extLst>
              </a:tr>
              <a:tr h="270943">
                <a:tc>
                  <a:txBody>
                    <a:bodyPr/>
                    <a:lstStyle/>
                    <a:p>
                      <a:pPr algn="l" fontAlgn="b"/>
                      <a:r>
                        <a:rPr lang="en-US" sz="1050" u="none" strike="noStrike" dirty="0">
                          <a:effectLst/>
                        </a:rPr>
                        <a:t>App/ Web Issues</a:t>
                      </a:r>
                      <a:endParaRPr lang="en-US" sz="1050" b="0" i="0" u="none" strike="noStrike" dirty="0">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9.5%</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6.8%</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7.8%</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8.8%</a:t>
                      </a:r>
                      <a:endParaRPr lang="en-US" sz="1050" b="0" i="0" u="none" strike="noStrike" dirty="0">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10.8%</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5.9%</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solidFill>
                            <a:schemeClr val="tx1"/>
                          </a:solidFill>
                          <a:effectLst/>
                        </a:rPr>
                        <a:t>4.8%</a:t>
                      </a:r>
                      <a:endParaRPr lang="en-US" sz="1050" b="0" i="0" u="none" strike="noStrike" dirty="0">
                        <a:solidFill>
                          <a:schemeClr val="tx1"/>
                        </a:solidFill>
                        <a:effectLst/>
                        <a:latin typeface="Calibri" panose="020F0502020204030204" pitchFamily="34" charset="0"/>
                      </a:endParaRPr>
                    </a:p>
                  </a:txBody>
                  <a:tcPr marL="5864" marR="5864" marT="5864" marB="0" anchor="ctr">
                    <a:solidFill>
                      <a:srgbClr val="FFFF00"/>
                    </a:solidFill>
                  </a:tcPr>
                </a:tc>
                <a:tc>
                  <a:txBody>
                    <a:bodyPr/>
                    <a:lstStyle/>
                    <a:p>
                      <a:pPr algn="ctr" fontAlgn="b"/>
                      <a:r>
                        <a:rPr lang="en-US" sz="1050" u="none" strike="noStrike">
                          <a:effectLst/>
                        </a:rPr>
                        <a:t>7%</a:t>
                      </a:r>
                      <a:endParaRPr lang="en-US" sz="1050" b="0" i="0" u="none" strike="noStrike">
                        <a:solidFill>
                          <a:srgbClr val="000000"/>
                        </a:solidFill>
                        <a:effectLst/>
                        <a:latin typeface="Calibri" panose="020F0502020204030204" pitchFamily="34" charset="0"/>
                      </a:endParaRPr>
                    </a:p>
                  </a:txBody>
                  <a:tcPr marL="9525" marR="9525" marT="9525" marB="0" anchor="ctr">
                    <a:solidFill>
                      <a:srgbClr val="FFFFFF"/>
                    </a:solidFill>
                  </a:tcPr>
                </a:tc>
                <a:extLst>
                  <a:ext uri="{0D108BD9-81ED-4DB2-BD59-A6C34878D82A}">
                    <a16:rowId xmlns:a16="http://schemas.microsoft.com/office/drawing/2014/main" val="4022513912"/>
                  </a:ext>
                </a:extLst>
              </a:tr>
              <a:tr h="270943">
                <a:tc>
                  <a:txBody>
                    <a:bodyPr/>
                    <a:lstStyle/>
                    <a:p>
                      <a:pPr algn="l" fontAlgn="b"/>
                      <a:r>
                        <a:rPr lang="en-US" sz="1050" u="none" strike="noStrike" dirty="0">
                          <a:effectLst/>
                        </a:rPr>
                        <a:t>Payment Issues</a:t>
                      </a:r>
                      <a:endParaRPr lang="en-US" sz="1050" b="0" i="0" u="none" strike="noStrike" dirty="0">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1.8%</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3.2%</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5.8%</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3.9%</a:t>
                      </a:r>
                      <a:endParaRPr lang="en-US" sz="1050" b="0" i="0" u="none" strike="noStrike" dirty="0">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1.6%</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1.7%</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solidFill>
                            <a:schemeClr val="bg1"/>
                          </a:solidFill>
                          <a:effectLst/>
                        </a:rPr>
                        <a:t>2.2%</a:t>
                      </a:r>
                      <a:endParaRPr lang="en-US" sz="1050" b="0" i="0" u="none" strike="noStrike" dirty="0">
                        <a:solidFill>
                          <a:schemeClr val="bg1"/>
                        </a:solidFill>
                        <a:effectLst/>
                        <a:latin typeface="Calibri" panose="020F0502020204030204" pitchFamily="34" charset="0"/>
                      </a:endParaRPr>
                    </a:p>
                  </a:txBody>
                  <a:tcPr marL="5864" marR="5864" marT="5864" marB="0" anchor="ctr">
                    <a:solidFill>
                      <a:srgbClr val="FF0000"/>
                    </a:solidFill>
                  </a:tcPr>
                </a:tc>
                <a:tc>
                  <a:txBody>
                    <a:bodyPr/>
                    <a:lstStyle/>
                    <a:p>
                      <a:pPr algn="ctr" fontAlgn="b"/>
                      <a:r>
                        <a:rPr lang="en-US" sz="1050" u="none" strike="noStrike" dirty="0">
                          <a:effectLst/>
                        </a:rPr>
                        <a:t>2%</a:t>
                      </a:r>
                      <a:endParaRPr lang="en-US" sz="1050" b="0" i="0" u="none" strike="noStrike" dirty="0">
                        <a:solidFill>
                          <a:srgbClr val="000000"/>
                        </a:solidFill>
                        <a:effectLst/>
                        <a:latin typeface="Calibri" panose="020F0502020204030204" pitchFamily="34" charset="0"/>
                      </a:endParaRPr>
                    </a:p>
                  </a:txBody>
                  <a:tcPr marL="9525" marR="9525" marT="9525" marB="0" anchor="ctr">
                    <a:solidFill>
                      <a:srgbClr val="FFFFFF"/>
                    </a:solidFill>
                  </a:tcPr>
                </a:tc>
                <a:extLst>
                  <a:ext uri="{0D108BD9-81ED-4DB2-BD59-A6C34878D82A}">
                    <a16:rowId xmlns:a16="http://schemas.microsoft.com/office/drawing/2014/main" val="2996703461"/>
                  </a:ext>
                </a:extLst>
              </a:tr>
              <a:tr h="270943">
                <a:tc>
                  <a:txBody>
                    <a:bodyPr/>
                    <a:lstStyle/>
                    <a:p>
                      <a:pPr algn="l" fontAlgn="b"/>
                      <a:r>
                        <a:rPr lang="en-US" sz="1050" u="none" strike="noStrike" dirty="0">
                          <a:effectLst/>
                        </a:rPr>
                        <a:t>Promotion/offers Issues</a:t>
                      </a:r>
                      <a:endParaRPr lang="en-US" sz="1050" b="0" i="0" u="none" strike="noStrike" dirty="0">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4.0%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5.9%</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2.6%</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3.5%</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0.5%</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1.7%</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2.0%</a:t>
                      </a:r>
                      <a:endParaRPr lang="en-US" sz="1050" b="0" i="0" u="none" strike="noStrike" dirty="0">
                        <a:solidFill>
                          <a:srgbClr val="000000"/>
                        </a:solidFill>
                        <a:effectLst/>
                        <a:latin typeface="Calibri" panose="020F0502020204030204" pitchFamily="34" charset="0"/>
                      </a:endParaRPr>
                    </a:p>
                  </a:txBody>
                  <a:tcPr marL="5864" marR="5864" marT="5864" marB="0" anchor="ctr">
                    <a:solidFill>
                      <a:srgbClr val="00B0F0"/>
                    </a:solidFill>
                  </a:tcPr>
                </a:tc>
                <a:tc>
                  <a:txBody>
                    <a:bodyPr/>
                    <a:lstStyle/>
                    <a:p>
                      <a:pPr algn="ctr" fontAlgn="b"/>
                      <a:r>
                        <a:rPr lang="en-US" sz="1050" u="none" strike="noStrike">
                          <a:effectLst/>
                        </a:rPr>
                        <a:t>3%</a:t>
                      </a:r>
                      <a:endParaRPr lang="en-US" sz="1050" b="0" i="0" u="none" strike="noStrike">
                        <a:solidFill>
                          <a:srgbClr val="000000"/>
                        </a:solidFill>
                        <a:effectLst/>
                        <a:latin typeface="Calibri" panose="020F0502020204030204" pitchFamily="34" charset="0"/>
                      </a:endParaRPr>
                    </a:p>
                  </a:txBody>
                  <a:tcPr marL="9525" marR="9525" marT="9525" marB="0" anchor="ctr">
                    <a:solidFill>
                      <a:srgbClr val="FFFFFF"/>
                    </a:solidFill>
                  </a:tcPr>
                </a:tc>
                <a:extLst>
                  <a:ext uri="{0D108BD9-81ED-4DB2-BD59-A6C34878D82A}">
                    <a16:rowId xmlns:a16="http://schemas.microsoft.com/office/drawing/2014/main" val="3045149691"/>
                  </a:ext>
                </a:extLst>
              </a:tr>
              <a:tr h="270943">
                <a:tc>
                  <a:txBody>
                    <a:bodyPr/>
                    <a:lstStyle/>
                    <a:p>
                      <a:pPr algn="l" fontAlgn="b"/>
                      <a:r>
                        <a:rPr lang="en-US" sz="1050" u="none" strike="noStrike">
                          <a:effectLst/>
                        </a:rPr>
                        <a:t>Validity Issues</a:t>
                      </a:r>
                      <a:endParaRPr lang="en-US" sz="105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0.4%</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0.2%</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b"/>
                      <a:r>
                        <a:rPr lang="en-US" sz="1050" u="none" strike="noStrike" dirty="0">
                          <a:effectLst/>
                        </a:rPr>
                        <a:t>0%</a:t>
                      </a:r>
                      <a:endParaRPr lang="en-US" sz="1050" b="0" i="0" u="none" strike="noStrike" dirty="0">
                        <a:solidFill>
                          <a:srgbClr val="000000"/>
                        </a:solidFill>
                        <a:effectLst/>
                        <a:latin typeface="Calibri" panose="020F0502020204030204" pitchFamily="34" charset="0"/>
                      </a:endParaRPr>
                    </a:p>
                  </a:txBody>
                  <a:tcPr marL="9525" marR="9525" marT="9525" marB="0" anchor="ctr">
                    <a:solidFill>
                      <a:srgbClr val="FFFFFF"/>
                    </a:solidFill>
                  </a:tcPr>
                </a:tc>
                <a:extLst>
                  <a:ext uri="{0D108BD9-81ED-4DB2-BD59-A6C34878D82A}">
                    <a16:rowId xmlns:a16="http://schemas.microsoft.com/office/drawing/2014/main" val="1530281643"/>
                  </a:ext>
                </a:extLst>
              </a:tr>
              <a:tr h="270943">
                <a:tc>
                  <a:txBody>
                    <a:bodyPr/>
                    <a:lstStyle/>
                    <a:p>
                      <a:pPr algn="l" fontAlgn="b"/>
                      <a:r>
                        <a:rPr lang="en-US" sz="1050" u="none" strike="noStrike" dirty="0">
                          <a:effectLst/>
                        </a:rPr>
                        <a:t>Not Trusting the Brand</a:t>
                      </a:r>
                      <a:endParaRPr lang="en-US" sz="1050" b="0" i="0" u="none" strike="noStrike" dirty="0">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2.2%</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1.4%</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4.5%</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2.2%</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1.1%</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0.2%</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1.1%</a:t>
                      </a:r>
                      <a:endParaRPr lang="en-US" sz="1050" b="0" i="0" u="none" strike="noStrike" dirty="0">
                        <a:solidFill>
                          <a:srgbClr val="000000"/>
                        </a:solidFill>
                        <a:effectLst/>
                        <a:latin typeface="Calibri" panose="020F0502020204030204" pitchFamily="34" charset="0"/>
                      </a:endParaRPr>
                    </a:p>
                  </a:txBody>
                  <a:tcPr marL="5864" marR="5864" marT="5864" marB="0" anchor="ctr">
                    <a:solidFill>
                      <a:srgbClr val="92D050"/>
                    </a:solidFill>
                  </a:tcPr>
                </a:tc>
                <a:tc>
                  <a:txBody>
                    <a:bodyPr/>
                    <a:lstStyle/>
                    <a:p>
                      <a:pPr algn="ctr" fontAlgn="b"/>
                      <a:r>
                        <a:rPr lang="en-US" sz="1050" u="none" strike="noStrike">
                          <a:effectLst/>
                        </a:rPr>
                        <a:t>2%</a:t>
                      </a:r>
                      <a:endParaRPr lang="en-US" sz="1050" b="0" i="0" u="none" strike="noStrike">
                        <a:solidFill>
                          <a:srgbClr val="000000"/>
                        </a:solidFill>
                        <a:effectLst/>
                        <a:latin typeface="Calibri" panose="020F0502020204030204" pitchFamily="34" charset="0"/>
                      </a:endParaRPr>
                    </a:p>
                  </a:txBody>
                  <a:tcPr marL="9525" marR="9525" marT="9525" marB="0" anchor="ctr">
                    <a:solidFill>
                      <a:srgbClr val="FFFFFF"/>
                    </a:solidFill>
                  </a:tcPr>
                </a:tc>
                <a:extLst>
                  <a:ext uri="{0D108BD9-81ED-4DB2-BD59-A6C34878D82A}">
                    <a16:rowId xmlns:a16="http://schemas.microsoft.com/office/drawing/2014/main" val="4149632207"/>
                  </a:ext>
                </a:extLst>
              </a:tr>
              <a:tr h="270943">
                <a:tc>
                  <a:txBody>
                    <a:bodyPr/>
                    <a:lstStyle/>
                    <a:p>
                      <a:pPr algn="l" fontAlgn="b"/>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5864" marR="5864" marT="5864" marB="0" anchor="b"/>
                </a:tc>
                <a:tc>
                  <a:txBody>
                    <a:bodyPr/>
                    <a:lstStyle/>
                    <a:p>
                      <a:pPr algn="l" fontAlgn="b"/>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5864" marR="5864" marT="5864" marB="0" anchor="b"/>
                </a:tc>
                <a:tc>
                  <a:txBody>
                    <a:bodyPr/>
                    <a:lstStyle/>
                    <a:p>
                      <a:pPr algn="l" fontAlgn="b"/>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5864" marR="5864" marT="5864" marB="0" anchor="b"/>
                </a:tc>
                <a:tc>
                  <a:txBody>
                    <a:bodyPr/>
                    <a:lstStyle/>
                    <a:p>
                      <a:pPr algn="l" fontAlgn="b"/>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5864" marR="5864" marT="5864" marB="0" anchor="b"/>
                </a:tc>
                <a:tc>
                  <a:txBody>
                    <a:bodyPr/>
                    <a:lstStyle/>
                    <a:p>
                      <a:pPr algn="l" fontAlgn="b"/>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5864" marR="5864" marT="5864" marB="0" anchor="b"/>
                </a:tc>
                <a:tc>
                  <a:txBody>
                    <a:bodyPr/>
                    <a:lstStyle/>
                    <a:p>
                      <a:pPr algn="l" fontAlgn="b"/>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5864" marR="5864" marT="5864" marB="0" anchor="b"/>
                </a:tc>
                <a:tc>
                  <a:txBody>
                    <a:bodyPr/>
                    <a:lstStyle/>
                    <a:p>
                      <a:pPr algn="l" fontAlgn="b"/>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5864" marR="5864" marT="5864" marB="0" anchor="b"/>
                </a:tc>
                <a:tc>
                  <a:txBody>
                    <a:bodyPr/>
                    <a:lstStyle/>
                    <a:p>
                      <a:pPr algn="l" fontAlgn="b"/>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b"/>
                      <a:r>
                        <a:rPr lang="en-US" sz="1050" u="none" strike="noStrike" dirty="0">
                          <a:effectLst/>
                        </a:rPr>
                        <a:t> </a:t>
                      </a:r>
                      <a:endParaRPr lang="en-US" sz="1050" b="0" i="0" u="none" strike="noStrike" dirty="0">
                        <a:solidFill>
                          <a:srgbClr val="000000"/>
                        </a:solidFill>
                        <a:effectLst/>
                        <a:latin typeface="Calibri" panose="020F0502020204030204" pitchFamily="34" charset="0"/>
                      </a:endParaRPr>
                    </a:p>
                  </a:txBody>
                  <a:tcPr marL="9525" marR="9525" marT="9525" marB="0" anchor="ctr">
                    <a:solidFill>
                      <a:srgbClr val="FFFFFF"/>
                    </a:solidFill>
                  </a:tcPr>
                </a:tc>
                <a:extLst>
                  <a:ext uri="{0D108BD9-81ED-4DB2-BD59-A6C34878D82A}">
                    <a16:rowId xmlns:a16="http://schemas.microsoft.com/office/drawing/2014/main" val="1485064982"/>
                  </a:ext>
                </a:extLst>
              </a:tr>
              <a:tr h="270943">
                <a:tc>
                  <a:txBody>
                    <a:bodyPr/>
                    <a:lstStyle/>
                    <a:p>
                      <a:pPr algn="l" fontAlgn="b"/>
                      <a:r>
                        <a:rPr lang="en-US" sz="1050" u="none" strike="noStrike" dirty="0">
                          <a:effectLst/>
                        </a:rPr>
                        <a:t>Speed of delivery good</a:t>
                      </a:r>
                      <a:endParaRPr lang="en-US" sz="1050" b="0" i="0" u="none" strike="noStrike" dirty="0">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0.8%</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3.2%</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2.6%</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0.4%</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0.5%</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1.5%</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6.5%</a:t>
                      </a:r>
                      <a:endParaRPr lang="en-US" sz="1050" b="0" i="0" u="none" strike="noStrike" dirty="0">
                        <a:solidFill>
                          <a:srgbClr val="000000"/>
                        </a:solidFill>
                        <a:effectLst/>
                        <a:latin typeface="Calibri" panose="020F0502020204030204" pitchFamily="34" charset="0"/>
                      </a:endParaRPr>
                    </a:p>
                  </a:txBody>
                  <a:tcPr marL="5864" marR="5864" marT="5864" marB="0" anchor="ctr">
                    <a:solidFill>
                      <a:srgbClr val="92D050"/>
                    </a:solidFill>
                  </a:tcPr>
                </a:tc>
                <a:tc>
                  <a:txBody>
                    <a:bodyPr/>
                    <a:lstStyle/>
                    <a:p>
                      <a:pPr algn="ctr" fontAlgn="b"/>
                      <a:r>
                        <a:rPr lang="en-US" sz="1050" u="none" strike="noStrike">
                          <a:effectLst/>
                        </a:rPr>
                        <a:t>2%</a:t>
                      </a:r>
                      <a:endParaRPr lang="en-US" sz="1050" b="0" i="0" u="none" strike="noStrike">
                        <a:solidFill>
                          <a:srgbClr val="000000"/>
                        </a:solidFill>
                        <a:effectLst/>
                        <a:latin typeface="Calibri" panose="020F0502020204030204" pitchFamily="34" charset="0"/>
                      </a:endParaRPr>
                    </a:p>
                  </a:txBody>
                  <a:tcPr marL="9525" marR="9525" marT="9525" marB="0" anchor="ctr">
                    <a:solidFill>
                      <a:srgbClr val="FFFFFF"/>
                    </a:solidFill>
                  </a:tcPr>
                </a:tc>
                <a:extLst>
                  <a:ext uri="{0D108BD9-81ED-4DB2-BD59-A6C34878D82A}">
                    <a16:rowId xmlns:a16="http://schemas.microsoft.com/office/drawing/2014/main" val="1230013105"/>
                  </a:ext>
                </a:extLst>
              </a:tr>
              <a:tr h="270943">
                <a:tc>
                  <a:txBody>
                    <a:bodyPr/>
                    <a:lstStyle/>
                    <a:p>
                      <a:pPr algn="l" fontAlgn="b"/>
                      <a:r>
                        <a:rPr lang="en-US" sz="1050" u="none" strike="noStrike" dirty="0">
                          <a:effectLst/>
                        </a:rPr>
                        <a:t>App/ Web good</a:t>
                      </a:r>
                      <a:endParaRPr lang="en-US" sz="1050" b="0" i="0" u="none" strike="noStrike" dirty="0">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23.7%</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27.1%</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11.0%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16.7%</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15.6%</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44.3%</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43.4%</a:t>
                      </a:r>
                      <a:endParaRPr lang="en-US" sz="1050" b="0" i="0" u="none" strike="noStrike" dirty="0">
                        <a:solidFill>
                          <a:srgbClr val="000000"/>
                        </a:solidFill>
                        <a:effectLst/>
                        <a:latin typeface="Calibri" panose="020F0502020204030204" pitchFamily="34" charset="0"/>
                      </a:endParaRPr>
                    </a:p>
                  </a:txBody>
                  <a:tcPr marL="5864" marR="5864" marT="5864" marB="0" anchor="ctr">
                    <a:solidFill>
                      <a:srgbClr val="B6DF89"/>
                    </a:solidFill>
                  </a:tcPr>
                </a:tc>
                <a:tc>
                  <a:txBody>
                    <a:bodyPr/>
                    <a:lstStyle/>
                    <a:p>
                      <a:pPr algn="ctr" fontAlgn="b"/>
                      <a:r>
                        <a:rPr lang="en-US" sz="1050" u="none" strike="noStrike" dirty="0">
                          <a:effectLst/>
                        </a:rPr>
                        <a:t>28%</a:t>
                      </a:r>
                      <a:endParaRPr lang="en-US" sz="1050" b="0" i="0" u="none" strike="noStrike" dirty="0">
                        <a:solidFill>
                          <a:srgbClr val="000000"/>
                        </a:solidFill>
                        <a:effectLst/>
                        <a:latin typeface="Calibri" panose="020F0502020204030204" pitchFamily="34" charset="0"/>
                      </a:endParaRPr>
                    </a:p>
                  </a:txBody>
                  <a:tcPr marL="9525" marR="9525" marT="9525" marB="0" anchor="ctr">
                    <a:solidFill>
                      <a:srgbClr val="FFFFFF"/>
                    </a:solidFill>
                  </a:tcPr>
                </a:tc>
                <a:extLst>
                  <a:ext uri="{0D108BD9-81ED-4DB2-BD59-A6C34878D82A}">
                    <a16:rowId xmlns:a16="http://schemas.microsoft.com/office/drawing/2014/main" val="784715195"/>
                  </a:ext>
                </a:extLst>
              </a:tr>
              <a:tr h="270943">
                <a:tc>
                  <a:txBody>
                    <a:bodyPr/>
                    <a:lstStyle/>
                    <a:p>
                      <a:pPr algn="l" fontAlgn="b"/>
                      <a:r>
                        <a:rPr lang="en-US" sz="1050" u="none" strike="noStrike" dirty="0">
                          <a:effectLst/>
                        </a:rPr>
                        <a:t>Promotion/offers good</a:t>
                      </a:r>
                      <a:endParaRPr lang="en-US" sz="1050" b="0" i="0" u="none" strike="noStrike" dirty="0">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9.4%</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9.5%</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2.6%</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3.1%</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1.1%</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6.1%</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4.1%</a:t>
                      </a:r>
                      <a:endParaRPr lang="en-US" sz="1050" b="0" i="0" u="none" strike="noStrike" dirty="0">
                        <a:solidFill>
                          <a:srgbClr val="000000"/>
                        </a:solidFill>
                        <a:effectLst/>
                        <a:latin typeface="Calibri" panose="020F0502020204030204" pitchFamily="34" charset="0"/>
                      </a:endParaRPr>
                    </a:p>
                  </a:txBody>
                  <a:tcPr marL="5864" marR="5864" marT="5864" marB="0" anchor="ctr">
                    <a:solidFill>
                      <a:srgbClr val="00B0F0"/>
                    </a:solidFill>
                  </a:tcPr>
                </a:tc>
                <a:tc>
                  <a:txBody>
                    <a:bodyPr/>
                    <a:lstStyle/>
                    <a:p>
                      <a:pPr algn="ctr" fontAlgn="b"/>
                      <a:r>
                        <a:rPr lang="en-US" sz="1050" u="none" strike="noStrike" dirty="0">
                          <a:effectLst/>
                        </a:rPr>
                        <a:t>6%</a:t>
                      </a:r>
                      <a:endParaRPr lang="en-US" sz="1050" b="0" i="0" u="none" strike="noStrike" dirty="0">
                        <a:solidFill>
                          <a:srgbClr val="000000"/>
                        </a:solidFill>
                        <a:effectLst/>
                        <a:latin typeface="Calibri" panose="020F0502020204030204" pitchFamily="34" charset="0"/>
                      </a:endParaRPr>
                    </a:p>
                  </a:txBody>
                  <a:tcPr marL="9525" marR="9525" marT="9525" marB="0" anchor="ctr">
                    <a:solidFill>
                      <a:srgbClr val="FFFFFF"/>
                    </a:solidFill>
                  </a:tcPr>
                </a:tc>
                <a:extLst>
                  <a:ext uri="{0D108BD9-81ED-4DB2-BD59-A6C34878D82A}">
                    <a16:rowId xmlns:a16="http://schemas.microsoft.com/office/drawing/2014/main" val="839823750"/>
                  </a:ext>
                </a:extLst>
              </a:tr>
              <a:tr h="270943">
                <a:tc>
                  <a:txBody>
                    <a:bodyPr/>
                    <a:lstStyle/>
                    <a:p>
                      <a:pPr algn="l" fontAlgn="b"/>
                      <a:r>
                        <a:rPr lang="en-US" sz="1050" u="none" strike="noStrike">
                          <a:effectLst/>
                        </a:rPr>
                        <a:t>Price is good</a:t>
                      </a:r>
                      <a:endParaRPr lang="en-US" sz="105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0.4%</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0.6%</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0.2%</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b"/>
                      <a:r>
                        <a:rPr lang="en-US" sz="1050" u="none" strike="noStrike" dirty="0">
                          <a:effectLst/>
                        </a:rPr>
                        <a:t>0%</a:t>
                      </a:r>
                      <a:endParaRPr lang="en-US" sz="1050" b="0" i="0" u="none" strike="noStrike" dirty="0">
                        <a:solidFill>
                          <a:srgbClr val="000000"/>
                        </a:solidFill>
                        <a:effectLst/>
                        <a:latin typeface="Calibri" panose="020F0502020204030204" pitchFamily="34" charset="0"/>
                      </a:endParaRPr>
                    </a:p>
                  </a:txBody>
                  <a:tcPr marL="9525" marR="9525" marT="9525" marB="0" anchor="ctr">
                    <a:solidFill>
                      <a:srgbClr val="FFFFFF"/>
                    </a:solidFill>
                  </a:tcPr>
                </a:tc>
                <a:extLst>
                  <a:ext uri="{0D108BD9-81ED-4DB2-BD59-A6C34878D82A}">
                    <a16:rowId xmlns:a16="http://schemas.microsoft.com/office/drawing/2014/main" val="780436813"/>
                  </a:ext>
                </a:extLst>
              </a:tr>
              <a:tr h="270943">
                <a:tc>
                  <a:txBody>
                    <a:bodyPr/>
                    <a:lstStyle/>
                    <a:p>
                      <a:pPr algn="l" fontAlgn="b"/>
                      <a:r>
                        <a:rPr lang="en-US" sz="1050" u="none" strike="noStrike" dirty="0">
                          <a:effectLst/>
                        </a:rPr>
                        <a:t>Customer Support good</a:t>
                      </a:r>
                      <a:endParaRPr lang="en-US" sz="1050" b="0" i="0" u="none" strike="noStrike" dirty="0">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0.5%</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0.9%</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0.6%</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1.6%</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0.2%</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0.9%</a:t>
                      </a:r>
                      <a:endParaRPr lang="en-US" sz="1050" b="0" i="0" u="none" strike="noStrike" dirty="0">
                        <a:solidFill>
                          <a:srgbClr val="000000"/>
                        </a:solidFill>
                        <a:effectLst/>
                        <a:latin typeface="Calibri" panose="020F0502020204030204" pitchFamily="34" charset="0"/>
                      </a:endParaRPr>
                    </a:p>
                  </a:txBody>
                  <a:tcPr marL="5864" marR="5864" marT="5864" marB="0" anchor="ctr">
                    <a:solidFill>
                      <a:srgbClr val="92D050"/>
                    </a:solidFill>
                  </a:tcPr>
                </a:tc>
                <a:tc>
                  <a:txBody>
                    <a:bodyPr/>
                    <a:lstStyle/>
                    <a:p>
                      <a:pPr algn="ctr" fontAlgn="b"/>
                      <a:r>
                        <a:rPr lang="en-US" sz="1050" u="none" strike="noStrike" dirty="0">
                          <a:effectLst/>
                        </a:rPr>
                        <a:t>1%</a:t>
                      </a:r>
                      <a:endParaRPr lang="en-US" sz="1050" b="0" i="0" u="none" strike="noStrike" dirty="0">
                        <a:solidFill>
                          <a:srgbClr val="000000"/>
                        </a:solidFill>
                        <a:effectLst/>
                        <a:latin typeface="Calibri" panose="020F0502020204030204" pitchFamily="34" charset="0"/>
                      </a:endParaRPr>
                    </a:p>
                  </a:txBody>
                  <a:tcPr marL="9525" marR="9525" marT="9525" marB="0" anchor="ctr">
                    <a:solidFill>
                      <a:srgbClr val="FFFFFF"/>
                    </a:solidFill>
                  </a:tcPr>
                </a:tc>
                <a:extLst>
                  <a:ext uri="{0D108BD9-81ED-4DB2-BD59-A6C34878D82A}">
                    <a16:rowId xmlns:a16="http://schemas.microsoft.com/office/drawing/2014/main" val="3763473033"/>
                  </a:ext>
                </a:extLst>
              </a:tr>
              <a:tr h="270943">
                <a:tc>
                  <a:txBody>
                    <a:bodyPr/>
                    <a:lstStyle/>
                    <a:p>
                      <a:pPr algn="l" fontAlgn="b"/>
                      <a:r>
                        <a:rPr lang="en-US" sz="1050" u="none" strike="noStrike" dirty="0">
                          <a:effectLst/>
                        </a:rPr>
                        <a:t>Easy to use</a:t>
                      </a:r>
                      <a:endParaRPr lang="en-US" sz="1050" b="0" i="0" u="none" strike="noStrike" dirty="0">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4.4%</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9.0%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1.9%</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2.2%</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2.7%</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12.4%</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3.7%</a:t>
                      </a:r>
                      <a:endParaRPr lang="en-US" sz="1050" b="0" i="0" u="none" strike="noStrike" dirty="0">
                        <a:solidFill>
                          <a:srgbClr val="000000"/>
                        </a:solidFill>
                        <a:effectLst/>
                        <a:latin typeface="Calibri" panose="020F0502020204030204" pitchFamily="34" charset="0"/>
                      </a:endParaRPr>
                    </a:p>
                  </a:txBody>
                  <a:tcPr marL="5864" marR="5864" marT="5864" marB="0" anchor="ctr">
                    <a:solidFill>
                      <a:srgbClr val="00B0F0"/>
                    </a:solidFill>
                  </a:tcPr>
                </a:tc>
                <a:tc>
                  <a:txBody>
                    <a:bodyPr/>
                    <a:lstStyle/>
                    <a:p>
                      <a:pPr algn="ctr" fontAlgn="b"/>
                      <a:r>
                        <a:rPr lang="en-US" sz="1050" u="none" strike="noStrike" dirty="0">
                          <a:effectLst/>
                        </a:rPr>
                        <a:t>6%</a:t>
                      </a:r>
                      <a:endParaRPr lang="en-US" sz="1050" b="0" i="0" u="none" strike="noStrike" dirty="0">
                        <a:solidFill>
                          <a:srgbClr val="000000"/>
                        </a:solidFill>
                        <a:effectLst/>
                        <a:latin typeface="Calibri" panose="020F0502020204030204" pitchFamily="34" charset="0"/>
                      </a:endParaRPr>
                    </a:p>
                  </a:txBody>
                  <a:tcPr marL="9525" marR="9525" marT="9525" marB="0" anchor="ctr">
                    <a:solidFill>
                      <a:srgbClr val="FFFFFF"/>
                    </a:solidFill>
                  </a:tcPr>
                </a:tc>
                <a:extLst>
                  <a:ext uri="{0D108BD9-81ED-4DB2-BD59-A6C34878D82A}">
                    <a16:rowId xmlns:a16="http://schemas.microsoft.com/office/drawing/2014/main" val="1140537515"/>
                  </a:ext>
                </a:extLst>
              </a:tr>
              <a:tr h="270943">
                <a:tc>
                  <a:txBody>
                    <a:bodyPr/>
                    <a:lstStyle/>
                    <a:p>
                      <a:pPr algn="l" fontAlgn="b"/>
                      <a:r>
                        <a:rPr lang="en-IN" sz="1050" u="none" strike="noStrike">
                          <a:effectLst/>
                        </a:rPr>
                        <a:t>Multiple Brands to choose good</a:t>
                      </a:r>
                      <a:endParaRPr lang="en-IN" sz="105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2.9%</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2.7%</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1.3%</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1.3%</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1.1%</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8.1%</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2.8%</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b"/>
                      <a:r>
                        <a:rPr lang="en-US" sz="1050" u="none" strike="noStrike" dirty="0">
                          <a:effectLst/>
                        </a:rPr>
                        <a:t>3%</a:t>
                      </a:r>
                      <a:endParaRPr lang="en-US" sz="1050" b="0" i="0" u="none" strike="noStrike" dirty="0">
                        <a:solidFill>
                          <a:srgbClr val="000000"/>
                        </a:solidFill>
                        <a:effectLst/>
                        <a:latin typeface="Calibri" panose="020F0502020204030204" pitchFamily="34" charset="0"/>
                      </a:endParaRPr>
                    </a:p>
                  </a:txBody>
                  <a:tcPr marL="9525" marR="9525" marT="9525" marB="0" anchor="ctr">
                    <a:solidFill>
                      <a:srgbClr val="FFFFFF"/>
                    </a:solidFill>
                  </a:tcPr>
                </a:tc>
                <a:extLst>
                  <a:ext uri="{0D108BD9-81ED-4DB2-BD59-A6C34878D82A}">
                    <a16:rowId xmlns:a16="http://schemas.microsoft.com/office/drawing/2014/main" val="391638036"/>
                  </a:ext>
                </a:extLst>
              </a:tr>
              <a:tr h="270943">
                <a:tc>
                  <a:txBody>
                    <a:bodyPr/>
                    <a:lstStyle/>
                    <a:p>
                      <a:pPr algn="l" fontAlgn="b"/>
                      <a:r>
                        <a:rPr lang="en-US" sz="1050" u="none" strike="noStrike" dirty="0">
                          <a:effectLst/>
                        </a:rPr>
                        <a:t>Delivery of service good</a:t>
                      </a:r>
                      <a:endParaRPr lang="en-US" sz="1050" b="0" i="0" u="none" strike="noStrike" dirty="0">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1.8%</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2.3%</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1.9%</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1.8%</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2.2%</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3.0%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8.3%</a:t>
                      </a:r>
                      <a:endParaRPr lang="en-US" sz="1050" b="0" i="0" u="none" strike="noStrike" dirty="0">
                        <a:solidFill>
                          <a:srgbClr val="000000"/>
                        </a:solidFill>
                        <a:effectLst/>
                        <a:latin typeface="Calibri" panose="020F0502020204030204" pitchFamily="34" charset="0"/>
                      </a:endParaRPr>
                    </a:p>
                  </a:txBody>
                  <a:tcPr marL="5864" marR="5864" marT="5864" marB="0" anchor="ctr">
                    <a:solidFill>
                      <a:srgbClr val="92D050"/>
                    </a:solidFill>
                  </a:tcPr>
                </a:tc>
                <a:tc>
                  <a:txBody>
                    <a:bodyPr/>
                    <a:lstStyle/>
                    <a:p>
                      <a:pPr algn="ctr" fontAlgn="b"/>
                      <a:r>
                        <a:rPr lang="en-US" sz="1050" u="none" strike="noStrike" dirty="0">
                          <a:effectLst/>
                        </a:rPr>
                        <a:t>3%</a:t>
                      </a:r>
                      <a:endParaRPr lang="en-US" sz="1050" b="0" i="0" u="none" strike="noStrike" dirty="0">
                        <a:solidFill>
                          <a:srgbClr val="000000"/>
                        </a:solidFill>
                        <a:effectLst/>
                        <a:latin typeface="Calibri" panose="020F0502020204030204" pitchFamily="34" charset="0"/>
                      </a:endParaRPr>
                    </a:p>
                  </a:txBody>
                  <a:tcPr marL="9525" marR="9525" marT="9525" marB="0" anchor="ctr">
                    <a:solidFill>
                      <a:srgbClr val="FFFFFF"/>
                    </a:solidFill>
                  </a:tcPr>
                </a:tc>
                <a:extLst>
                  <a:ext uri="{0D108BD9-81ED-4DB2-BD59-A6C34878D82A}">
                    <a16:rowId xmlns:a16="http://schemas.microsoft.com/office/drawing/2014/main" val="70915536"/>
                  </a:ext>
                </a:extLst>
              </a:tr>
              <a:tr h="284491">
                <a:tc>
                  <a:txBody>
                    <a:bodyPr/>
                    <a:lstStyle/>
                    <a:p>
                      <a:pPr algn="l" fontAlgn="b"/>
                      <a:r>
                        <a:rPr lang="en-US" sz="1050" u="none" strike="noStrike" dirty="0">
                          <a:effectLst/>
                        </a:rPr>
                        <a:t>Payment Good</a:t>
                      </a:r>
                      <a:endParaRPr lang="en-US" sz="1050" b="0" i="0" u="none" strike="noStrike" dirty="0">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1.0%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0.5%</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0.7%</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1.3%</a:t>
                      </a:r>
                      <a:endParaRPr lang="en-US" sz="1050" b="0" i="0" u="none" strike="noStrike" dirty="0">
                        <a:solidFill>
                          <a:srgbClr val="000000"/>
                        </a:solidFill>
                        <a:effectLst/>
                        <a:latin typeface="Calibri" panose="020F0502020204030204" pitchFamily="34" charset="0"/>
                      </a:endParaRPr>
                    </a:p>
                  </a:txBody>
                  <a:tcPr marL="5864" marR="5864" marT="5864" marB="0" anchor="ctr">
                    <a:solidFill>
                      <a:srgbClr val="92D050"/>
                    </a:solidFill>
                  </a:tcPr>
                </a:tc>
                <a:tc>
                  <a:txBody>
                    <a:bodyPr/>
                    <a:lstStyle/>
                    <a:p>
                      <a:pPr algn="ctr" fontAlgn="b"/>
                      <a:r>
                        <a:rPr lang="en-US" sz="1050" u="none" strike="noStrike" dirty="0">
                          <a:effectLst/>
                        </a:rPr>
                        <a:t>1%</a:t>
                      </a:r>
                      <a:endParaRPr lang="en-US" sz="1050" b="0" i="0" u="none" strike="noStrike" dirty="0">
                        <a:solidFill>
                          <a:srgbClr val="000000"/>
                        </a:solidFill>
                        <a:effectLst/>
                        <a:latin typeface="Calibri" panose="020F0502020204030204" pitchFamily="34" charset="0"/>
                      </a:endParaRPr>
                    </a:p>
                  </a:txBody>
                  <a:tcPr marL="9525" marR="9525" marT="9525" marB="0" anchor="ctr">
                    <a:solidFill>
                      <a:srgbClr val="FFFFFF"/>
                    </a:solidFill>
                  </a:tcPr>
                </a:tc>
                <a:extLst>
                  <a:ext uri="{0D108BD9-81ED-4DB2-BD59-A6C34878D82A}">
                    <a16:rowId xmlns:a16="http://schemas.microsoft.com/office/drawing/2014/main" val="3969051097"/>
                  </a:ext>
                </a:extLst>
              </a:tr>
            </a:tbl>
          </a:graphicData>
        </a:graphic>
      </p:graphicFrame>
      <p:sp>
        <p:nvSpPr>
          <p:cNvPr id="10" name="Rectangle 9">
            <a:extLst>
              <a:ext uri="{FF2B5EF4-FFF2-40B4-BE49-F238E27FC236}">
                <a16:creationId xmlns:a16="http://schemas.microsoft.com/office/drawing/2014/main" id="{7ED0101A-07E5-4619-8EDB-654050F1859D}"/>
              </a:ext>
            </a:extLst>
          </p:cNvPr>
          <p:cNvSpPr/>
          <p:nvPr/>
        </p:nvSpPr>
        <p:spPr>
          <a:xfrm>
            <a:off x="7393460" y="1485951"/>
            <a:ext cx="288324" cy="28832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FDA82A4-094A-4228-B59F-03D57659E116}"/>
              </a:ext>
            </a:extLst>
          </p:cNvPr>
          <p:cNvSpPr txBox="1"/>
          <p:nvPr/>
        </p:nvSpPr>
        <p:spPr>
          <a:xfrm>
            <a:off x="7667824" y="1485951"/>
            <a:ext cx="3725105" cy="461665"/>
          </a:xfrm>
          <a:prstGeom prst="rect">
            <a:avLst/>
          </a:prstGeom>
          <a:noFill/>
        </p:spPr>
        <p:txBody>
          <a:bodyPr wrap="square" rtlCol="0">
            <a:spAutoFit/>
          </a:bodyPr>
          <a:lstStyle/>
          <a:p>
            <a:r>
              <a:rPr lang="en-US" sz="1200" dirty="0"/>
              <a:t>Feature Services Not performing well and deteriorating</a:t>
            </a:r>
          </a:p>
        </p:txBody>
      </p:sp>
      <p:sp>
        <p:nvSpPr>
          <p:cNvPr id="12" name="Rectangle 11">
            <a:extLst>
              <a:ext uri="{FF2B5EF4-FFF2-40B4-BE49-F238E27FC236}">
                <a16:creationId xmlns:a16="http://schemas.microsoft.com/office/drawing/2014/main" id="{58EDEE11-6123-4FE9-B5F1-621DB420F42A}"/>
              </a:ext>
            </a:extLst>
          </p:cNvPr>
          <p:cNvSpPr/>
          <p:nvPr/>
        </p:nvSpPr>
        <p:spPr>
          <a:xfrm>
            <a:off x="7393460" y="2295607"/>
            <a:ext cx="288324" cy="288325"/>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6ED4084-0768-4A27-9B24-39B7874E30C0}"/>
              </a:ext>
            </a:extLst>
          </p:cNvPr>
          <p:cNvSpPr txBox="1"/>
          <p:nvPr/>
        </p:nvSpPr>
        <p:spPr>
          <a:xfrm>
            <a:off x="7681784" y="2295607"/>
            <a:ext cx="4151870" cy="276999"/>
          </a:xfrm>
          <a:prstGeom prst="rect">
            <a:avLst/>
          </a:prstGeom>
          <a:noFill/>
        </p:spPr>
        <p:txBody>
          <a:bodyPr wrap="square" rtlCol="0">
            <a:spAutoFit/>
          </a:bodyPr>
          <a:lstStyle/>
          <a:p>
            <a:r>
              <a:rPr lang="en-US" sz="1200" dirty="0"/>
              <a:t>Feature Services performance  has been improved. </a:t>
            </a:r>
          </a:p>
        </p:txBody>
      </p:sp>
      <p:sp>
        <p:nvSpPr>
          <p:cNvPr id="14" name="Rectangle 13">
            <a:extLst>
              <a:ext uri="{FF2B5EF4-FFF2-40B4-BE49-F238E27FC236}">
                <a16:creationId xmlns:a16="http://schemas.microsoft.com/office/drawing/2014/main" id="{DD6CC9D6-B178-4EB9-B7BB-58AE988B2F51}"/>
              </a:ext>
            </a:extLst>
          </p:cNvPr>
          <p:cNvSpPr/>
          <p:nvPr/>
        </p:nvSpPr>
        <p:spPr>
          <a:xfrm>
            <a:off x="7379500" y="3209667"/>
            <a:ext cx="288324" cy="288325"/>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987C18D-4859-48BD-BFE9-96F23B875219}"/>
              </a:ext>
            </a:extLst>
          </p:cNvPr>
          <p:cNvSpPr txBox="1"/>
          <p:nvPr/>
        </p:nvSpPr>
        <p:spPr>
          <a:xfrm>
            <a:off x="7667824" y="3152001"/>
            <a:ext cx="4151870" cy="461665"/>
          </a:xfrm>
          <a:prstGeom prst="rect">
            <a:avLst/>
          </a:prstGeom>
          <a:noFill/>
        </p:spPr>
        <p:txBody>
          <a:bodyPr wrap="square" rtlCol="0">
            <a:spAutoFit/>
          </a:bodyPr>
          <a:lstStyle/>
          <a:p>
            <a:r>
              <a:rPr lang="en-US" sz="1200" dirty="0"/>
              <a:t>Feature Services performance  has been reduced, if it is improved  will have a positive effect.</a:t>
            </a:r>
          </a:p>
        </p:txBody>
      </p:sp>
      <p:sp>
        <p:nvSpPr>
          <p:cNvPr id="16" name="Rectangle 15">
            <a:extLst>
              <a:ext uri="{FF2B5EF4-FFF2-40B4-BE49-F238E27FC236}">
                <a16:creationId xmlns:a16="http://schemas.microsoft.com/office/drawing/2014/main" id="{3EE83652-270F-465F-ADD2-11DE18D47C54}"/>
              </a:ext>
            </a:extLst>
          </p:cNvPr>
          <p:cNvSpPr/>
          <p:nvPr/>
        </p:nvSpPr>
        <p:spPr>
          <a:xfrm>
            <a:off x="7379500" y="4148050"/>
            <a:ext cx="288324" cy="288325"/>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194A518-0469-43F5-848F-502164A5DB5D}"/>
              </a:ext>
            </a:extLst>
          </p:cNvPr>
          <p:cNvSpPr txBox="1"/>
          <p:nvPr/>
        </p:nvSpPr>
        <p:spPr>
          <a:xfrm>
            <a:off x="7667824" y="4090384"/>
            <a:ext cx="4151870" cy="276999"/>
          </a:xfrm>
          <a:prstGeom prst="rect">
            <a:avLst/>
          </a:prstGeom>
          <a:noFill/>
        </p:spPr>
        <p:txBody>
          <a:bodyPr wrap="square" rtlCol="0">
            <a:spAutoFit/>
          </a:bodyPr>
          <a:lstStyle/>
          <a:p>
            <a:r>
              <a:rPr lang="en-US" sz="1200" dirty="0"/>
              <a:t>Feature Services has performed well and increasing</a:t>
            </a:r>
          </a:p>
        </p:txBody>
      </p:sp>
    </p:spTree>
    <p:extLst>
      <p:ext uri="{BB962C8B-B14F-4D97-AF65-F5344CB8AC3E}">
        <p14:creationId xmlns:p14="http://schemas.microsoft.com/office/powerpoint/2010/main" val="36526025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D1044-8271-490F-8A5C-AD52EC7FF8A6}"/>
              </a:ext>
            </a:extLst>
          </p:cNvPr>
          <p:cNvSpPr>
            <a:spLocks noGrp="1"/>
          </p:cNvSpPr>
          <p:nvPr>
            <p:ph type="title"/>
          </p:nvPr>
        </p:nvSpPr>
        <p:spPr/>
        <p:txBody>
          <a:bodyPr>
            <a:noAutofit/>
          </a:bodyPr>
          <a:lstStyle/>
          <a:p>
            <a:r>
              <a:rPr lang="en-IN" sz="2400" dirty="0"/>
              <a:t>Analysis by Comparing the Product performance with Categories  and also compare over the past performance..</a:t>
            </a:r>
            <a:br>
              <a:rPr lang="en-IN" sz="2400" dirty="0"/>
            </a:br>
            <a:endParaRPr lang="en-US" sz="2400" dirty="0"/>
          </a:p>
        </p:txBody>
      </p:sp>
      <p:graphicFrame>
        <p:nvGraphicFramePr>
          <p:cNvPr id="5" name="Table 4">
            <a:extLst>
              <a:ext uri="{FF2B5EF4-FFF2-40B4-BE49-F238E27FC236}">
                <a16:creationId xmlns:a16="http://schemas.microsoft.com/office/drawing/2014/main" id="{691A293D-FCEC-4E0B-96B5-C722ABC34F65}"/>
              </a:ext>
            </a:extLst>
          </p:cNvPr>
          <p:cNvGraphicFramePr>
            <a:graphicFrameLocks noGrp="1"/>
          </p:cNvGraphicFramePr>
          <p:nvPr>
            <p:extLst>
              <p:ext uri="{D42A27DB-BD31-4B8C-83A1-F6EECF244321}">
                <p14:modId xmlns:p14="http://schemas.microsoft.com/office/powerpoint/2010/main" val="2209058217"/>
              </p:ext>
            </p:extLst>
          </p:nvPr>
        </p:nvGraphicFramePr>
        <p:xfrm>
          <a:off x="171393" y="1049866"/>
          <a:ext cx="6147026" cy="5062614"/>
        </p:xfrm>
        <a:graphic>
          <a:graphicData uri="http://schemas.openxmlformats.org/drawingml/2006/table">
            <a:tbl>
              <a:tblPr>
                <a:tableStyleId>{B301B821-A1FF-4177-AEE7-76D212191A09}</a:tableStyleId>
              </a:tblPr>
              <a:tblGrid>
                <a:gridCol w="1904431">
                  <a:extLst>
                    <a:ext uri="{9D8B030D-6E8A-4147-A177-3AD203B41FA5}">
                      <a16:colId xmlns:a16="http://schemas.microsoft.com/office/drawing/2014/main" val="197189689"/>
                    </a:ext>
                  </a:extLst>
                </a:gridCol>
                <a:gridCol w="119525">
                  <a:extLst>
                    <a:ext uri="{9D8B030D-6E8A-4147-A177-3AD203B41FA5}">
                      <a16:colId xmlns:a16="http://schemas.microsoft.com/office/drawing/2014/main" val="1808565019"/>
                    </a:ext>
                  </a:extLst>
                </a:gridCol>
                <a:gridCol w="509973">
                  <a:extLst>
                    <a:ext uri="{9D8B030D-6E8A-4147-A177-3AD203B41FA5}">
                      <a16:colId xmlns:a16="http://schemas.microsoft.com/office/drawing/2014/main" val="269174560"/>
                    </a:ext>
                  </a:extLst>
                </a:gridCol>
                <a:gridCol w="509973">
                  <a:extLst>
                    <a:ext uri="{9D8B030D-6E8A-4147-A177-3AD203B41FA5}">
                      <a16:colId xmlns:a16="http://schemas.microsoft.com/office/drawing/2014/main" val="1529686481"/>
                    </a:ext>
                  </a:extLst>
                </a:gridCol>
                <a:gridCol w="509973">
                  <a:extLst>
                    <a:ext uri="{9D8B030D-6E8A-4147-A177-3AD203B41FA5}">
                      <a16:colId xmlns:a16="http://schemas.microsoft.com/office/drawing/2014/main" val="2211960410"/>
                    </a:ext>
                  </a:extLst>
                </a:gridCol>
                <a:gridCol w="509973">
                  <a:extLst>
                    <a:ext uri="{9D8B030D-6E8A-4147-A177-3AD203B41FA5}">
                      <a16:colId xmlns:a16="http://schemas.microsoft.com/office/drawing/2014/main" val="4064638928"/>
                    </a:ext>
                  </a:extLst>
                </a:gridCol>
                <a:gridCol w="509973">
                  <a:extLst>
                    <a:ext uri="{9D8B030D-6E8A-4147-A177-3AD203B41FA5}">
                      <a16:colId xmlns:a16="http://schemas.microsoft.com/office/drawing/2014/main" val="1553921541"/>
                    </a:ext>
                  </a:extLst>
                </a:gridCol>
                <a:gridCol w="509973">
                  <a:extLst>
                    <a:ext uri="{9D8B030D-6E8A-4147-A177-3AD203B41FA5}">
                      <a16:colId xmlns:a16="http://schemas.microsoft.com/office/drawing/2014/main" val="405910773"/>
                    </a:ext>
                  </a:extLst>
                </a:gridCol>
                <a:gridCol w="531616">
                  <a:extLst>
                    <a:ext uri="{9D8B030D-6E8A-4147-A177-3AD203B41FA5}">
                      <a16:colId xmlns:a16="http://schemas.microsoft.com/office/drawing/2014/main" val="4201424223"/>
                    </a:ext>
                  </a:extLst>
                </a:gridCol>
                <a:gridCol w="531616">
                  <a:extLst>
                    <a:ext uri="{9D8B030D-6E8A-4147-A177-3AD203B41FA5}">
                      <a16:colId xmlns:a16="http://schemas.microsoft.com/office/drawing/2014/main" val="3645623805"/>
                    </a:ext>
                  </a:extLst>
                </a:gridCol>
              </a:tblGrid>
              <a:tr h="265754">
                <a:tc>
                  <a:txBody>
                    <a:bodyPr/>
                    <a:lstStyle/>
                    <a:p>
                      <a:pPr algn="ctr" fontAlgn="b"/>
                      <a:r>
                        <a:rPr lang="en-US" sz="1050" u="none" strike="noStrike" dirty="0">
                          <a:effectLst/>
                        </a:rPr>
                        <a:t>Category</a:t>
                      </a:r>
                      <a:endParaRPr lang="en-US" sz="1050" b="1" i="0" u="none" strike="noStrike" dirty="0">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 </a:t>
                      </a:r>
                      <a:endParaRPr lang="en-US" sz="1050" b="1" i="0" u="none" strike="noStrike">
                        <a:solidFill>
                          <a:srgbClr val="000000"/>
                        </a:solidFill>
                        <a:effectLst/>
                        <a:latin typeface="Calibri" panose="020F0502020204030204" pitchFamily="34" charset="0"/>
                      </a:endParaRPr>
                    </a:p>
                  </a:txBody>
                  <a:tcPr marL="5864" marR="5864" marT="5864" marB="0" anchor="ctr"/>
                </a:tc>
                <a:tc gridSpan="7">
                  <a:txBody>
                    <a:bodyPr/>
                    <a:lstStyle/>
                    <a:p>
                      <a:pPr algn="ctr" fontAlgn="ctr"/>
                      <a:r>
                        <a:rPr lang="en-US" sz="1050" u="none" strike="noStrike" dirty="0">
                          <a:effectLst/>
                        </a:rPr>
                        <a:t>Praise</a:t>
                      </a:r>
                      <a:endParaRPr lang="en-US" sz="1050" b="1" i="0" u="none" strike="noStrike" dirty="0">
                        <a:solidFill>
                          <a:srgbClr val="000000"/>
                        </a:solidFill>
                        <a:effectLst/>
                        <a:latin typeface="Calibri" panose="020F0502020204030204" pitchFamily="34" charset="0"/>
                      </a:endParaRPr>
                    </a:p>
                  </a:txBody>
                  <a:tcPr marL="5864" marR="5864" marT="5864"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ctr"/>
                      <a:endParaRPr lang="en-US" sz="1050" b="1" i="0" u="none" strike="noStrike">
                        <a:solidFill>
                          <a:srgbClr val="000000"/>
                        </a:solidFill>
                        <a:effectLst/>
                        <a:latin typeface="Calibri" panose="020F0502020204030204" pitchFamily="34" charset="0"/>
                      </a:endParaRPr>
                    </a:p>
                  </a:txBody>
                  <a:tcPr marL="5864" marR="5864" marT="5864" marB="0" anchor="ctr"/>
                </a:tc>
                <a:extLst>
                  <a:ext uri="{0D108BD9-81ED-4DB2-BD59-A6C34878D82A}">
                    <a16:rowId xmlns:a16="http://schemas.microsoft.com/office/drawing/2014/main" val="3459384654"/>
                  </a:ext>
                </a:extLst>
              </a:tr>
              <a:tr h="265754">
                <a:tc>
                  <a:txBody>
                    <a:bodyPr/>
                    <a:lstStyle/>
                    <a:p>
                      <a:pPr algn="ctr" fontAlgn="b"/>
                      <a:r>
                        <a:rPr lang="en-US" sz="1050" u="none" strike="noStrike" dirty="0">
                          <a:effectLst/>
                        </a:rPr>
                        <a:t>Year</a:t>
                      </a:r>
                      <a:endParaRPr lang="en-US" sz="1050" b="1" i="0" u="none" strike="noStrike" dirty="0">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 </a:t>
                      </a:r>
                      <a:endParaRPr lang="en-US" sz="1050" b="1"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2015</a:t>
                      </a:r>
                      <a:endParaRPr lang="en-US" sz="1050" b="1"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2016</a:t>
                      </a:r>
                      <a:endParaRPr lang="en-US" sz="1050" b="1"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2017</a:t>
                      </a:r>
                      <a:endParaRPr lang="en-US" sz="1050" b="1"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2018</a:t>
                      </a:r>
                      <a:endParaRPr lang="en-US" sz="1050" b="1"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2019</a:t>
                      </a:r>
                      <a:endParaRPr lang="en-US" sz="1050" b="1"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2020</a:t>
                      </a:r>
                      <a:endParaRPr lang="en-US" sz="1050" b="1"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2021</a:t>
                      </a:r>
                      <a:endParaRPr lang="en-US" sz="1050" b="1" i="0" u="none" strike="noStrike" dirty="0">
                        <a:solidFill>
                          <a:srgbClr val="000000"/>
                        </a:solidFill>
                        <a:effectLst/>
                        <a:latin typeface="Calibri" panose="020F0502020204030204" pitchFamily="34" charset="0"/>
                      </a:endParaRPr>
                    </a:p>
                  </a:txBody>
                  <a:tcPr marL="5864" marR="5864" marT="5864"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50" b="1" i="0" u="none" strike="noStrike" dirty="0">
                          <a:solidFill>
                            <a:srgbClr val="000000"/>
                          </a:solidFill>
                          <a:effectLst/>
                          <a:latin typeface="Calibri" panose="020F0502020204030204" pitchFamily="34" charset="0"/>
                        </a:rPr>
                        <a:t>Total</a:t>
                      </a:r>
                    </a:p>
                  </a:txBody>
                  <a:tcPr marL="5864" marR="5864" marT="5864" marB="0" anchor="ctr"/>
                </a:tc>
                <a:extLst>
                  <a:ext uri="{0D108BD9-81ED-4DB2-BD59-A6C34878D82A}">
                    <a16:rowId xmlns:a16="http://schemas.microsoft.com/office/drawing/2014/main" val="2857384953"/>
                  </a:ext>
                </a:extLst>
              </a:tr>
              <a:tr h="265754">
                <a:tc>
                  <a:txBody>
                    <a:bodyPr/>
                    <a:lstStyle/>
                    <a:p>
                      <a:pPr algn="l" fontAlgn="b"/>
                      <a:r>
                        <a:rPr lang="en-US" sz="1050" u="none" strike="noStrike" dirty="0">
                          <a:effectLst/>
                        </a:rPr>
                        <a:t>Customer Support not good</a:t>
                      </a:r>
                      <a:endParaRPr lang="en-US" sz="1050" b="0" i="0" u="none" strike="noStrike" dirty="0">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2.0%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4.1%</a:t>
                      </a:r>
                      <a:endParaRPr lang="en-US" sz="1050" b="0" i="0" u="none" strike="noStrike" dirty="0">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3.9%</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3.5%</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3.2%</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2.2%</a:t>
                      </a:r>
                      <a:endParaRPr lang="en-US" sz="1050" b="0" i="0" u="none" strike="noStrike" dirty="0">
                        <a:solidFill>
                          <a:srgbClr val="000000"/>
                        </a:solidFill>
                        <a:effectLst/>
                        <a:latin typeface="Calibri" panose="020F0502020204030204" pitchFamily="34" charset="0"/>
                      </a:endParaRPr>
                    </a:p>
                  </a:txBody>
                  <a:tcPr marL="5864" marR="5864" marT="5864" marB="0" anchor="ctr">
                    <a:solidFill>
                      <a:srgbClr val="FFFFFF"/>
                    </a:solidFill>
                  </a:tcPr>
                </a:tc>
                <a:tc>
                  <a:txBody>
                    <a:bodyPr/>
                    <a:lstStyle/>
                    <a:p>
                      <a:pPr marL="0" algn="ctr" defTabSz="914400" rtl="0" eaLnBrk="1" fontAlgn="ctr" latinLnBrk="0" hangingPunct="1"/>
                      <a:r>
                        <a:rPr lang="en-US" sz="1050" u="none" strike="noStrike" kern="1200" dirty="0">
                          <a:solidFill>
                            <a:schemeClr val="bg1"/>
                          </a:solidFill>
                          <a:effectLst/>
                          <a:latin typeface="+mn-lt"/>
                          <a:ea typeface="+mn-ea"/>
                          <a:cs typeface="+mn-cs"/>
                        </a:rPr>
                        <a:t>3.7%</a:t>
                      </a:r>
                    </a:p>
                  </a:txBody>
                  <a:tcPr marL="5864" marR="5864" marT="5864" marB="0" anchor="ctr">
                    <a:solidFill>
                      <a:srgbClr val="FF0000"/>
                    </a:solidFill>
                  </a:tcPr>
                </a:tc>
                <a:tc>
                  <a:txBody>
                    <a:bodyPr/>
                    <a:lstStyle/>
                    <a:p>
                      <a:pPr algn="ctr" fontAlgn="b"/>
                      <a:r>
                        <a:rPr lang="en-US" sz="1050" u="none" strike="noStrike" dirty="0">
                          <a:effectLst/>
                        </a:rPr>
                        <a:t>3%</a:t>
                      </a:r>
                      <a:endParaRPr lang="en-US" sz="1050" b="0" i="0" u="none" strike="noStrike" dirty="0">
                        <a:solidFill>
                          <a:srgbClr val="000000"/>
                        </a:solidFill>
                        <a:effectLst/>
                        <a:latin typeface="Calibri" panose="020F0502020204030204" pitchFamily="34" charset="0"/>
                      </a:endParaRPr>
                    </a:p>
                  </a:txBody>
                  <a:tcPr marL="9525" marR="9525" marT="9525" marB="0" anchor="b">
                    <a:solidFill>
                      <a:srgbClr val="FFFFFF"/>
                    </a:solidFill>
                  </a:tcPr>
                </a:tc>
                <a:extLst>
                  <a:ext uri="{0D108BD9-81ED-4DB2-BD59-A6C34878D82A}">
                    <a16:rowId xmlns:a16="http://schemas.microsoft.com/office/drawing/2014/main" val="3519555927"/>
                  </a:ext>
                </a:extLst>
              </a:tr>
              <a:tr h="265754">
                <a:tc>
                  <a:txBody>
                    <a:bodyPr/>
                    <a:lstStyle/>
                    <a:p>
                      <a:pPr algn="l" fontAlgn="b"/>
                      <a:r>
                        <a:rPr lang="en-IN" sz="1050" u="none" strike="noStrike">
                          <a:effectLst/>
                        </a:rPr>
                        <a:t>Delivery of service not good</a:t>
                      </a:r>
                      <a:endParaRPr lang="en-IN" sz="105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4.0%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4.5%</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9.1%</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6.6%</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4.3%</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3.0%</a:t>
                      </a:r>
                      <a:endParaRPr lang="en-US" sz="1050" b="0" i="0" u="none" strike="noStrike" dirty="0">
                        <a:solidFill>
                          <a:srgbClr val="000000"/>
                        </a:solidFill>
                        <a:effectLst/>
                        <a:latin typeface="Calibri" panose="020F0502020204030204" pitchFamily="34" charset="0"/>
                      </a:endParaRPr>
                    </a:p>
                  </a:txBody>
                  <a:tcPr marL="5864" marR="5864" marT="5864" marB="0" anchor="ctr"/>
                </a:tc>
                <a:tc>
                  <a:txBody>
                    <a:bodyPr/>
                    <a:lstStyle/>
                    <a:p>
                      <a:pPr marL="0" algn="ctr" defTabSz="914400" rtl="0" eaLnBrk="1" fontAlgn="ctr" latinLnBrk="0" hangingPunct="1"/>
                      <a:r>
                        <a:rPr lang="en-US" sz="1050" u="none" strike="noStrike" kern="1200" dirty="0">
                          <a:solidFill>
                            <a:schemeClr val="bg1"/>
                          </a:solidFill>
                          <a:effectLst/>
                          <a:latin typeface="+mn-lt"/>
                          <a:ea typeface="+mn-ea"/>
                          <a:cs typeface="+mn-cs"/>
                        </a:rPr>
                        <a:t>4.6%</a:t>
                      </a:r>
                    </a:p>
                  </a:txBody>
                  <a:tcPr marL="5864" marR="5864" marT="5864" marB="0" anchor="ctr">
                    <a:solidFill>
                      <a:srgbClr val="FF0000"/>
                    </a:solidFill>
                  </a:tcPr>
                </a:tc>
                <a:tc>
                  <a:txBody>
                    <a:bodyPr/>
                    <a:lstStyle/>
                    <a:p>
                      <a:pPr algn="ctr" fontAlgn="b"/>
                      <a:r>
                        <a:rPr lang="en-US" sz="1050" u="none" strike="noStrike" dirty="0">
                          <a:effectLst/>
                        </a:rPr>
                        <a:t>4%</a:t>
                      </a:r>
                      <a:endParaRPr lang="en-US" sz="1050" b="0" i="0" u="none" strike="noStrike" dirty="0">
                        <a:solidFill>
                          <a:srgbClr val="000000"/>
                        </a:solidFill>
                        <a:effectLst/>
                        <a:latin typeface="Calibri" panose="020F0502020204030204" pitchFamily="34" charset="0"/>
                      </a:endParaRPr>
                    </a:p>
                  </a:txBody>
                  <a:tcPr marL="9525" marR="9525" marT="9525" marB="0" anchor="b">
                    <a:solidFill>
                      <a:srgbClr val="FFFFFF"/>
                    </a:solidFill>
                  </a:tcPr>
                </a:tc>
                <a:extLst>
                  <a:ext uri="{0D108BD9-81ED-4DB2-BD59-A6C34878D82A}">
                    <a16:rowId xmlns:a16="http://schemas.microsoft.com/office/drawing/2014/main" val="1304648291"/>
                  </a:ext>
                </a:extLst>
              </a:tr>
              <a:tr h="265754">
                <a:tc>
                  <a:txBody>
                    <a:bodyPr/>
                    <a:lstStyle/>
                    <a:p>
                      <a:pPr algn="l" fontAlgn="b"/>
                      <a:r>
                        <a:rPr lang="en-US" sz="1050" u="none" strike="noStrike">
                          <a:effectLst/>
                        </a:rPr>
                        <a:t>App/ Web Issues</a:t>
                      </a:r>
                      <a:endParaRPr lang="en-US" sz="105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7.1%</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5.9%</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9.7%</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8.8%</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5.4%</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2.6%</a:t>
                      </a:r>
                      <a:endParaRPr lang="en-US" sz="1050" b="0" i="0" u="none" strike="noStrike" dirty="0">
                        <a:solidFill>
                          <a:srgbClr val="000000"/>
                        </a:solidFill>
                        <a:effectLst/>
                        <a:latin typeface="Calibri" panose="020F0502020204030204" pitchFamily="34" charset="0"/>
                      </a:endParaRPr>
                    </a:p>
                  </a:txBody>
                  <a:tcPr marL="5864" marR="5864" marT="5864" marB="0" anchor="ctr"/>
                </a:tc>
                <a:tc>
                  <a:txBody>
                    <a:bodyPr/>
                    <a:lstStyle/>
                    <a:p>
                      <a:pPr marL="0" algn="ctr" defTabSz="914400" rtl="0" eaLnBrk="1" fontAlgn="ctr" latinLnBrk="0" hangingPunct="1"/>
                      <a:r>
                        <a:rPr lang="en-US" sz="1050" u="none" strike="noStrike" kern="1200" dirty="0">
                          <a:solidFill>
                            <a:schemeClr val="dk1"/>
                          </a:solidFill>
                          <a:effectLst/>
                          <a:latin typeface="+mn-lt"/>
                          <a:ea typeface="+mn-ea"/>
                          <a:cs typeface="+mn-cs"/>
                        </a:rPr>
                        <a:t>2.4%</a:t>
                      </a:r>
                    </a:p>
                  </a:txBody>
                  <a:tcPr marL="5864" marR="5864" marT="5864" marB="0" anchor="ctr">
                    <a:solidFill>
                      <a:srgbClr val="FFFF00"/>
                    </a:solidFill>
                  </a:tcPr>
                </a:tc>
                <a:tc>
                  <a:txBody>
                    <a:bodyPr/>
                    <a:lstStyle/>
                    <a:p>
                      <a:pPr algn="ctr" fontAlgn="b"/>
                      <a:r>
                        <a:rPr lang="en-US" sz="1050" u="none" strike="noStrike" dirty="0">
                          <a:effectLst/>
                        </a:rPr>
                        <a:t>5%</a:t>
                      </a:r>
                      <a:endParaRPr lang="en-US" sz="1050" b="0" i="0" u="none" strike="noStrike" dirty="0">
                        <a:solidFill>
                          <a:srgbClr val="000000"/>
                        </a:solidFill>
                        <a:effectLst/>
                        <a:latin typeface="Calibri" panose="020F0502020204030204" pitchFamily="34" charset="0"/>
                      </a:endParaRPr>
                    </a:p>
                  </a:txBody>
                  <a:tcPr marL="9525" marR="9525" marT="9525" marB="0" anchor="b">
                    <a:solidFill>
                      <a:srgbClr val="FFFFFF"/>
                    </a:solidFill>
                  </a:tcPr>
                </a:tc>
                <a:extLst>
                  <a:ext uri="{0D108BD9-81ED-4DB2-BD59-A6C34878D82A}">
                    <a16:rowId xmlns:a16="http://schemas.microsoft.com/office/drawing/2014/main" val="4022513912"/>
                  </a:ext>
                </a:extLst>
              </a:tr>
              <a:tr h="265754">
                <a:tc>
                  <a:txBody>
                    <a:bodyPr/>
                    <a:lstStyle/>
                    <a:p>
                      <a:pPr algn="l" fontAlgn="b"/>
                      <a:r>
                        <a:rPr lang="en-US" sz="1050" u="none" strike="noStrike">
                          <a:effectLst/>
                        </a:rPr>
                        <a:t>Payment Issues</a:t>
                      </a:r>
                      <a:endParaRPr lang="en-US" sz="105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dirty="0">
                          <a:effectLst/>
                        </a:rPr>
                        <a:t> </a:t>
                      </a:r>
                      <a:endParaRPr lang="en-US" sz="1050" b="0" i="0" u="none" strike="noStrike" dirty="0">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0.8%</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0.5%</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7.1%</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3.9%</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1.1%</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0.7%</a:t>
                      </a:r>
                      <a:endParaRPr lang="en-US" sz="1050" b="0" i="0" u="none" strike="noStrike" dirty="0">
                        <a:solidFill>
                          <a:srgbClr val="000000"/>
                        </a:solidFill>
                        <a:effectLst/>
                        <a:latin typeface="Calibri" panose="020F0502020204030204" pitchFamily="34" charset="0"/>
                      </a:endParaRPr>
                    </a:p>
                  </a:txBody>
                  <a:tcPr marL="5864" marR="5864" marT="5864" marB="0" anchor="ctr"/>
                </a:tc>
                <a:tc>
                  <a:txBody>
                    <a:bodyPr/>
                    <a:lstStyle/>
                    <a:p>
                      <a:pPr marL="0" algn="ctr" defTabSz="914400" rtl="0" eaLnBrk="1" fontAlgn="ctr" latinLnBrk="0" hangingPunct="1"/>
                      <a:r>
                        <a:rPr lang="en-US" sz="1050" u="none" strike="noStrike" kern="1200" dirty="0">
                          <a:solidFill>
                            <a:schemeClr val="bg1"/>
                          </a:solidFill>
                          <a:effectLst/>
                          <a:latin typeface="+mn-lt"/>
                          <a:ea typeface="+mn-ea"/>
                          <a:cs typeface="+mn-cs"/>
                        </a:rPr>
                        <a:t>2.2%</a:t>
                      </a:r>
                    </a:p>
                  </a:txBody>
                  <a:tcPr marL="5864" marR="5864" marT="5864" marB="0" anchor="ctr">
                    <a:solidFill>
                      <a:srgbClr val="FF0000"/>
                    </a:solidFill>
                  </a:tcPr>
                </a:tc>
                <a:tc>
                  <a:txBody>
                    <a:bodyPr/>
                    <a:lstStyle/>
                    <a:p>
                      <a:pPr algn="ctr" fontAlgn="b"/>
                      <a:r>
                        <a:rPr lang="en-US" sz="1050" u="none" strike="noStrike" dirty="0">
                          <a:effectLst/>
                        </a:rPr>
                        <a:t>2%</a:t>
                      </a:r>
                      <a:endParaRPr lang="en-US" sz="1050" b="0" i="0" u="none" strike="noStrike" dirty="0">
                        <a:solidFill>
                          <a:srgbClr val="000000"/>
                        </a:solidFill>
                        <a:effectLst/>
                        <a:latin typeface="Calibri" panose="020F0502020204030204" pitchFamily="34" charset="0"/>
                      </a:endParaRPr>
                    </a:p>
                  </a:txBody>
                  <a:tcPr marL="9525" marR="9525" marT="9525" marB="0" anchor="b">
                    <a:solidFill>
                      <a:srgbClr val="FFFFFF"/>
                    </a:solidFill>
                  </a:tcPr>
                </a:tc>
                <a:extLst>
                  <a:ext uri="{0D108BD9-81ED-4DB2-BD59-A6C34878D82A}">
                    <a16:rowId xmlns:a16="http://schemas.microsoft.com/office/drawing/2014/main" val="2996703461"/>
                  </a:ext>
                </a:extLst>
              </a:tr>
              <a:tr h="265754">
                <a:tc>
                  <a:txBody>
                    <a:bodyPr/>
                    <a:lstStyle/>
                    <a:p>
                      <a:pPr algn="l" fontAlgn="b"/>
                      <a:r>
                        <a:rPr lang="en-US" sz="1050" u="none" strike="noStrike">
                          <a:effectLst/>
                        </a:rPr>
                        <a:t>Promotion/offers Issues</a:t>
                      </a:r>
                      <a:endParaRPr lang="en-US" sz="105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3.6%</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3.2%</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1.3%</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3.1%</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1.6%</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0.9%</a:t>
                      </a:r>
                      <a:endParaRPr lang="en-US" sz="1050" b="0" i="0" u="none" strike="noStrike" dirty="0">
                        <a:solidFill>
                          <a:srgbClr val="000000"/>
                        </a:solidFill>
                        <a:effectLst/>
                        <a:latin typeface="Calibri" panose="020F0502020204030204" pitchFamily="34" charset="0"/>
                      </a:endParaRPr>
                    </a:p>
                  </a:txBody>
                  <a:tcPr marL="5864" marR="5864" marT="5864" marB="0" anchor="ctr"/>
                </a:tc>
                <a:tc>
                  <a:txBody>
                    <a:bodyPr/>
                    <a:lstStyle/>
                    <a:p>
                      <a:pPr marL="0" algn="ctr" defTabSz="914400" rtl="0" eaLnBrk="1" fontAlgn="ctr" latinLnBrk="0" hangingPunct="1"/>
                      <a:r>
                        <a:rPr lang="en-US" sz="1050" u="none" strike="noStrike" kern="1200" dirty="0">
                          <a:solidFill>
                            <a:schemeClr val="dk1"/>
                          </a:solidFill>
                          <a:effectLst/>
                          <a:latin typeface="+mn-lt"/>
                          <a:ea typeface="+mn-ea"/>
                          <a:cs typeface="+mn-cs"/>
                        </a:rPr>
                        <a:t>0.4%</a:t>
                      </a:r>
                    </a:p>
                  </a:txBody>
                  <a:tcPr marL="5864" marR="5864" marT="5864" marB="0" anchor="ctr">
                    <a:solidFill>
                      <a:srgbClr val="00B0F0"/>
                    </a:solidFill>
                  </a:tcPr>
                </a:tc>
                <a:tc>
                  <a:txBody>
                    <a:bodyPr/>
                    <a:lstStyle/>
                    <a:p>
                      <a:pPr algn="ctr" fontAlgn="b"/>
                      <a:r>
                        <a:rPr lang="en-US" sz="1050" u="none" strike="noStrike" dirty="0">
                          <a:effectLst/>
                        </a:rPr>
                        <a:t>2%</a:t>
                      </a:r>
                      <a:endParaRPr lang="en-US" sz="1050" b="0" i="0" u="none" strike="noStrike" dirty="0">
                        <a:solidFill>
                          <a:srgbClr val="000000"/>
                        </a:solidFill>
                        <a:effectLst/>
                        <a:latin typeface="Calibri" panose="020F0502020204030204" pitchFamily="34" charset="0"/>
                      </a:endParaRPr>
                    </a:p>
                  </a:txBody>
                  <a:tcPr marL="9525" marR="9525" marT="9525" marB="0" anchor="b">
                    <a:solidFill>
                      <a:srgbClr val="FFFFFF"/>
                    </a:solidFill>
                  </a:tcPr>
                </a:tc>
                <a:extLst>
                  <a:ext uri="{0D108BD9-81ED-4DB2-BD59-A6C34878D82A}">
                    <a16:rowId xmlns:a16="http://schemas.microsoft.com/office/drawing/2014/main" val="3045149691"/>
                  </a:ext>
                </a:extLst>
              </a:tr>
              <a:tr h="265754">
                <a:tc>
                  <a:txBody>
                    <a:bodyPr/>
                    <a:lstStyle/>
                    <a:p>
                      <a:pPr algn="l" fontAlgn="b"/>
                      <a:r>
                        <a:rPr lang="en-US" sz="1050" u="none" strike="noStrike">
                          <a:effectLst/>
                        </a:rPr>
                        <a:t>Validity Issues</a:t>
                      </a:r>
                      <a:endParaRPr lang="en-US" sz="105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0.6%</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0.9%</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0.6%</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1.1%</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0.0%</a:t>
                      </a:r>
                      <a:endParaRPr lang="en-US" sz="1050" b="0" i="0" u="none" strike="noStrike" dirty="0">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0.0%</a:t>
                      </a:r>
                      <a:endParaRPr lang="en-US" sz="1050" b="0" i="0" u="none" strike="noStrike" dirty="0">
                        <a:solidFill>
                          <a:srgbClr val="000000"/>
                        </a:solidFill>
                        <a:effectLst/>
                        <a:latin typeface="Calibri" panose="020F0502020204030204" pitchFamily="34" charset="0"/>
                      </a:endParaRPr>
                    </a:p>
                  </a:txBody>
                  <a:tcPr marL="5864" marR="5864" marT="5864" marB="0" anchor="ctr"/>
                </a:tc>
                <a:tc>
                  <a:txBody>
                    <a:bodyPr/>
                    <a:lstStyle/>
                    <a:p>
                      <a:pPr algn="ctr" fontAlgn="b"/>
                      <a:r>
                        <a:rPr lang="en-US" sz="1050" u="none" strike="noStrike" dirty="0">
                          <a:effectLst/>
                        </a:rPr>
                        <a:t>0%</a:t>
                      </a:r>
                      <a:endParaRPr lang="en-US" sz="1050" b="0" i="0" u="none" strike="noStrike" dirty="0">
                        <a:solidFill>
                          <a:srgbClr val="000000"/>
                        </a:solidFill>
                        <a:effectLst/>
                        <a:latin typeface="Calibri" panose="020F0502020204030204" pitchFamily="34" charset="0"/>
                      </a:endParaRPr>
                    </a:p>
                  </a:txBody>
                  <a:tcPr marL="9525" marR="9525" marT="9525" marB="0" anchor="b">
                    <a:solidFill>
                      <a:srgbClr val="FFFFFF"/>
                    </a:solidFill>
                  </a:tcPr>
                </a:tc>
                <a:extLst>
                  <a:ext uri="{0D108BD9-81ED-4DB2-BD59-A6C34878D82A}">
                    <a16:rowId xmlns:a16="http://schemas.microsoft.com/office/drawing/2014/main" val="1530281643"/>
                  </a:ext>
                </a:extLst>
              </a:tr>
              <a:tr h="265754">
                <a:tc>
                  <a:txBody>
                    <a:bodyPr/>
                    <a:lstStyle/>
                    <a:p>
                      <a:pPr algn="l" fontAlgn="b"/>
                      <a:r>
                        <a:rPr lang="en-US" sz="1050" u="none" strike="noStrike">
                          <a:effectLst/>
                        </a:rPr>
                        <a:t>Not Trusting the Brand</a:t>
                      </a:r>
                      <a:endParaRPr lang="en-US" sz="105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4.3%</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5.9%</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9.1%</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9.6%</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4.3%</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2.0%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3.3%</a:t>
                      </a:r>
                      <a:endParaRPr lang="en-US" sz="1050" b="0" i="0" u="none" strike="noStrike" dirty="0">
                        <a:solidFill>
                          <a:srgbClr val="000000"/>
                        </a:solidFill>
                        <a:effectLst/>
                        <a:latin typeface="Calibri" panose="020F0502020204030204" pitchFamily="34" charset="0"/>
                      </a:endParaRPr>
                    </a:p>
                  </a:txBody>
                  <a:tcPr marL="5864" marR="5864" marT="5864" marB="0" anchor="ctr">
                    <a:solidFill>
                      <a:srgbClr val="92D050"/>
                    </a:solidFill>
                  </a:tcPr>
                </a:tc>
                <a:tc>
                  <a:txBody>
                    <a:bodyPr/>
                    <a:lstStyle/>
                    <a:p>
                      <a:pPr algn="ctr" fontAlgn="b"/>
                      <a:r>
                        <a:rPr lang="en-US" sz="1050" u="none" strike="noStrike" dirty="0">
                          <a:effectLst/>
                        </a:rPr>
                        <a:t>4%</a:t>
                      </a:r>
                      <a:endParaRPr lang="en-US" sz="1050" b="0" i="0" u="none" strike="noStrike" dirty="0">
                        <a:solidFill>
                          <a:srgbClr val="000000"/>
                        </a:solidFill>
                        <a:effectLst/>
                        <a:latin typeface="Calibri" panose="020F0502020204030204" pitchFamily="34" charset="0"/>
                      </a:endParaRPr>
                    </a:p>
                  </a:txBody>
                  <a:tcPr marL="9525" marR="9525" marT="9525" marB="0" anchor="b">
                    <a:solidFill>
                      <a:srgbClr val="FFFFFF"/>
                    </a:solidFill>
                  </a:tcPr>
                </a:tc>
                <a:extLst>
                  <a:ext uri="{0D108BD9-81ED-4DB2-BD59-A6C34878D82A}">
                    <a16:rowId xmlns:a16="http://schemas.microsoft.com/office/drawing/2014/main" val="4149632207"/>
                  </a:ext>
                </a:extLst>
              </a:tr>
              <a:tr h="265754">
                <a:tc>
                  <a:txBody>
                    <a:bodyPr/>
                    <a:lstStyle/>
                    <a:p>
                      <a:pPr algn="l" fontAlgn="b"/>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5864" marR="5864" marT="5864" marB="0" anchor="b"/>
                </a:tc>
                <a:tc>
                  <a:txBody>
                    <a:bodyPr/>
                    <a:lstStyle/>
                    <a:p>
                      <a:pPr algn="l" fontAlgn="b"/>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5864" marR="5864" marT="5864" marB="0" anchor="b"/>
                </a:tc>
                <a:tc>
                  <a:txBody>
                    <a:bodyPr/>
                    <a:lstStyle/>
                    <a:p>
                      <a:pPr algn="l" fontAlgn="b"/>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5864" marR="5864" marT="5864" marB="0" anchor="b"/>
                </a:tc>
                <a:tc>
                  <a:txBody>
                    <a:bodyPr/>
                    <a:lstStyle/>
                    <a:p>
                      <a:pPr algn="l" fontAlgn="b"/>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5864" marR="5864" marT="5864" marB="0" anchor="b"/>
                </a:tc>
                <a:tc>
                  <a:txBody>
                    <a:bodyPr/>
                    <a:lstStyle/>
                    <a:p>
                      <a:pPr algn="l" fontAlgn="b"/>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5864" marR="5864" marT="5864" marB="0" anchor="b"/>
                </a:tc>
                <a:tc>
                  <a:txBody>
                    <a:bodyPr/>
                    <a:lstStyle/>
                    <a:p>
                      <a:pPr algn="l" fontAlgn="b"/>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5864" marR="5864" marT="5864" marB="0" anchor="b"/>
                </a:tc>
                <a:tc>
                  <a:txBody>
                    <a:bodyPr/>
                    <a:lstStyle/>
                    <a:p>
                      <a:pPr algn="l" fontAlgn="b"/>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5864" marR="5864" marT="5864" marB="0" anchor="b"/>
                </a:tc>
                <a:tc>
                  <a:txBody>
                    <a:bodyPr/>
                    <a:lstStyle/>
                    <a:p>
                      <a:pPr algn="l" fontAlgn="b"/>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5864" marR="5864" marT="5864" marB="0" anchor="b"/>
                </a:tc>
                <a:tc>
                  <a:txBody>
                    <a:bodyPr/>
                    <a:lstStyle/>
                    <a:p>
                      <a:pPr algn="l" fontAlgn="b"/>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b"/>
                      <a:r>
                        <a:rPr lang="en-US" sz="1050" u="none" strike="noStrike" dirty="0">
                          <a:effectLst/>
                        </a:rPr>
                        <a:t> </a:t>
                      </a:r>
                      <a:endParaRPr lang="en-US" sz="1050" b="0" i="0" u="none" strike="noStrike" dirty="0">
                        <a:solidFill>
                          <a:srgbClr val="000000"/>
                        </a:solidFill>
                        <a:effectLst/>
                        <a:latin typeface="Calibri" panose="020F0502020204030204" pitchFamily="34" charset="0"/>
                      </a:endParaRPr>
                    </a:p>
                  </a:txBody>
                  <a:tcPr marL="9525" marR="9525" marT="9525" marB="0" anchor="b">
                    <a:solidFill>
                      <a:srgbClr val="FFFFFF"/>
                    </a:solidFill>
                  </a:tcPr>
                </a:tc>
                <a:extLst>
                  <a:ext uri="{0D108BD9-81ED-4DB2-BD59-A6C34878D82A}">
                    <a16:rowId xmlns:a16="http://schemas.microsoft.com/office/drawing/2014/main" val="1485064982"/>
                  </a:ext>
                </a:extLst>
              </a:tr>
              <a:tr h="265754">
                <a:tc>
                  <a:txBody>
                    <a:bodyPr/>
                    <a:lstStyle/>
                    <a:p>
                      <a:pPr algn="l" fontAlgn="b"/>
                      <a:r>
                        <a:rPr lang="en-US" sz="1050" u="none" strike="noStrike">
                          <a:effectLst/>
                        </a:rPr>
                        <a:t>Speed of delivery good</a:t>
                      </a:r>
                      <a:endParaRPr lang="en-US" sz="105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0.0%</a:t>
                      </a:r>
                      <a:endParaRPr lang="en-US" sz="1050" b="0" i="0" u="none" strike="noStrike" dirty="0">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0.2%</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0.7%</a:t>
                      </a:r>
                      <a:endParaRPr lang="en-US" sz="1050" b="0" i="0" u="none" strike="noStrike" dirty="0">
                        <a:solidFill>
                          <a:srgbClr val="000000"/>
                        </a:solidFill>
                        <a:effectLst/>
                        <a:latin typeface="Calibri" panose="020F0502020204030204" pitchFamily="34" charset="0"/>
                      </a:endParaRPr>
                    </a:p>
                  </a:txBody>
                  <a:tcPr marL="5864" marR="5864" marT="5864" marB="0" anchor="ctr">
                    <a:solidFill>
                      <a:srgbClr val="92D050"/>
                    </a:solidFill>
                  </a:tcPr>
                </a:tc>
                <a:tc>
                  <a:txBody>
                    <a:bodyPr/>
                    <a:lstStyle/>
                    <a:p>
                      <a:pPr algn="ctr" fontAlgn="b"/>
                      <a:r>
                        <a:rPr lang="en-US" sz="1050" u="none" strike="noStrike" dirty="0">
                          <a:effectLst/>
                        </a:rPr>
                        <a:t>0%</a:t>
                      </a:r>
                      <a:endParaRPr lang="en-US" sz="1050" b="0" i="0" u="none" strike="noStrike" dirty="0">
                        <a:solidFill>
                          <a:srgbClr val="000000"/>
                        </a:solidFill>
                        <a:effectLst/>
                        <a:latin typeface="Calibri" panose="020F0502020204030204" pitchFamily="34" charset="0"/>
                      </a:endParaRPr>
                    </a:p>
                  </a:txBody>
                  <a:tcPr marL="9525" marR="9525" marT="9525" marB="0" anchor="b">
                    <a:solidFill>
                      <a:srgbClr val="FFFFFF"/>
                    </a:solidFill>
                  </a:tcPr>
                </a:tc>
                <a:extLst>
                  <a:ext uri="{0D108BD9-81ED-4DB2-BD59-A6C34878D82A}">
                    <a16:rowId xmlns:a16="http://schemas.microsoft.com/office/drawing/2014/main" val="1230013105"/>
                  </a:ext>
                </a:extLst>
              </a:tr>
              <a:tr h="265754">
                <a:tc>
                  <a:txBody>
                    <a:bodyPr/>
                    <a:lstStyle/>
                    <a:p>
                      <a:pPr algn="l" fontAlgn="b"/>
                      <a:r>
                        <a:rPr lang="en-US" sz="1050" u="none" strike="noStrike">
                          <a:effectLst/>
                        </a:rPr>
                        <a:t>App/ Web good</a:t>
                      </a:r>
                      <a:endParaRPr lang="en-US" sz="105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2.5%</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2.3%</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2.6%</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1.8%</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1.1%</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1.8%</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6.5%</a:t>
                      </a:r>
                      <a:endParaRPr lang="en-US" sz="1050" b="0" i="0" u="none" strike="noStrike" dirty="0">
                        <a:solidFill>
                          <a:srgbClr val="000000"/>
                        </a:solidFill>
                        <a:effectLst/>
                        <a:latin typeface="Calibri" panose="020F0502020204030204" pitchFamily="34" charset="0"/>
                      </a:endParaRPr>
                    </a:p>
                  </a:txBody>
                  <a:tcPr marL="5864" marR="5864" marT="5864" marB="0" anchor="ctr">
                    <a:solidFill>
                      <a:srgbClr val="92D050"/>
                    </a:solidFill>
                  </a:tcPr>
                </a:tc>
                <a:tc>
                  <a:txBody>
                    <a:bodyPr/>
                    <a:lstStyle/>
                    <a:p>
                      <a:pPr algn="ctr" fontAlgn="b"/>
                      <a:r>
                        <a:rPr lang="en-US" sz="1050" u="none" strike="noStrike" dirty="0">
                          <a:effectLst/>
                        </a:rPr>
                        <a:t>3%</a:t>
                      </a:r>
                      <a:endParaRPr lang="en-US" sz="1050" b="0" i="0" u="none" strike="noStrike" dirty="0">
                        <a:solidFill>
                          <a:srgbClr val="000000"/>
                        </a:solidFill>
                        <a:effectLst/>
                        <a:latin typeface="Calibri" panose="020F0502020204030204" pitchFamily="34" charset="0"/>
                      </a:endParaRPr>
                    </a:p>
                  </a:txBody>
                  <a:tcPr marL="9525" marR="9525" marT="9525" marB="0" anchor="b">
                    <a:solidFill>
                      <a:srgbClr val="FFFFFF"/>
                    </a:solidFill>
                  </a:tcPr>
                </a:tc>
                <a:extLst>
                  <a:ext uri="{0D108BD9-81ED-4DB2-BD59-A6C34878D82A}">
                    <a16:rowId xmlns:a16="http://schemas.microsoft.com/office/drawing/2014/main" val="784715195"/>
                  </a:ext>
                </a:extLst>
              </a:tr>
              <a:tr h="265754">
                <a:tc>
                  <a:txBody>
                    <a:bodyPr/>
                    <a:lstStyle/>
                    <a:p>
                      <a:pPr algn="l" fontAlgn="b"/>
                      <a:r>
                        <a:rPr lang="en-US" sz="1050" u="none" strike="noStrike">
                          <a:effectLst/>
                        </a:rPr>
                        <a:t>Promotion/offers good</a:t>
                      </a:r>
                      <a:endParaRPr lang="en-US" sz="105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dirty="0">
                          <a:effectLst/>
                        </a:rPr>
                        <a:t> </a:t>
                      </a:r>
                      <a:endParaRPr lang="en-US" sz="1050" b="0" i="0" u="none" strike="noStrike" dirty="0">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1.5%</a:t>
                      </a:r>
                      <a:endParaRPr lang="en-US" sz="1050" b="0" i="0" u="none" strike="noStrike" dirty="0">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0.0%</a:t>
                      </a:r>
                      <a:endParaRPr lang="en-US" sz="1050" b="0" i="0" u="none" strike="noStrike" dirty="0">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0.7%</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1.7%</a:t>
                      </a:r>
                      <a:endParaRPr lang="en-US" sz="1050" b="0" i="0" u="none" strike="noStrike" dirty="0">
                        <a:solidFill>
                          <a:srgbClr val="000000"/>
                        </a:solidFill>
                        <a:effectLst/>
                        <a:latin typeface="Calibri" panose="020F0502020204030204" pitchFamily="34" charset="0"/>
                      </a:endParaRPr>
                    </a:p>
                  </a:txBody>
                  <a:tcPr marL="5864" marR="5864" marT="5864" marB="0" anchor="ctr">
                    <a:solidFill>
                      <a:srgbClr val="00B0F0"/>
                    </a:solidFill>
                  </a:tcPr>
                </a:tc>
                <a:tc>
                  <a:txBody>
                    <a:bodyPr/>
                    <a:lstStyle/>
                    <a:p>
                      <a:pPr algn="ctr" fontAlgn="b"/>
                      <a:r>
                        <a:rPr lang="en-US" sz="1050" u="none" strike="noStrike" dirty="0">
                          <a:effectLst/>
                        </a:rPr>
                        <a:t>1%</a:t>
                      </a:r>
                      <a:endParaRPr lang="en-US" sz="1050" b="0" i="0" u="none" strike="noStrike" dirty="0">
                        <a:solidFill>
                          <a:srgbClr val="000000"/>
                        </a:solidFill>
                        <a:effectLst/>
                        <a:latin typeface="Calibri" panose="020F0502020204030204" pitchFamily="34" charset="0"/>
                      </a:endParaRPr>
                    </a:p>
                  </a:txBody>
                  <a:tcPr marL="9525" marR="9525" marT="9525" marB="0" anchor="b">
                    <a:solidFill>
                      <a:srgbClr val="FFFFFF"/>
                    </a:solidFill>
                  </a:tcPr>
                </a:tc>
                <a:extLst>
                  <a:ext uri="{0D108BD9-81ED-4DB2-BD59-A6C34878D82A}">
                    <a16:rowId xmlns:a16="http://schemas.microsoft.com/office/drawing/2014/main" val="839823750"/>
                  </a:ext>
                </a:extLst>
              </a:tr>
              <a:tr h="265754">
                <a:tc>
                  <a:txBody>
                    <a:bodyPr/>
                    <a:lstStyle/>
                    <a:p>
                      <a:pPr algn="l" fontAlgn="b"/>
                      <a:r>
                        <a:rPr lang="en-US" sz="1050" u="none" strike="noStrike">
                          <a:effectLst/>
                        </a:rPr>
                        <a:t>Price is good</a:t>
                      </a:r>
                      <a:endParaRPr lang="en-US" sz="105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0.1%</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0.4%</a:t>
                      </a:r>
                      <a:endParaRPr lang="en-US" sz="1050" b="0" i="0" u="none" strike="noStrike" dirty="0">
                        <a:solidFill>
                          <a:srgbClr val="000000"/>
                        </a:solidFill>
                        <a:effectLst/>
                        <a:latin typeface="Calibri" panose="020F0502020204030204" pitchFamily="34" charset="0"/>
                      </a:endParaRPr>
                    </a:p>
                  </a:txBody>
                  <a:tcPr marL="5864" marR="5864" marT="5864" marB="0" anchor="ctr">
                    <a:solidFill>
                      <a:srgbClr val="FFFFFF"/>
                    </a:solidFill>
                  </a:tcPr>
                </a:tc>
                <a:tc>
                  <a:txBody>
                    <a:bodyPr/>
                    <a:lstStyle/>
                    <a:p>
                      <a:pPr algn="ctr" fontAlgn="b"/>
                      <a:r>
                        <a:rPr lang="en-US" sz="1050" u="none" strike="noStrike" dirty="0">
                          <a:effectLst/>
                        </a:rPr>
                        <a:t>0%</a:t>
                      </a:r>
                      <a:endParaRPr lang="en-US" sz="1050" b="0" i="0" u="none" strike="noStrike" dirty="0">
                        <a:solidFill>
                          <a:srgbClr val="000000"/>
                        </a:solidFill>
                        <a:effectLst/>
                        <a:latin typeface="Calibri" panose="020F0502020204030204" pitchFamily="34" charset="0"/>
                      </a:endParaRPr>
                    </a:p>
                  </a:txBody>
                  <a:tcPr marL="9525" marR="9525" marT="9525" marB="0" anchor="b">
                    <a:solidFill>
                      <a:srgbClr val="FFFFFF"/>
                    </a:solidFill>
                  </a:tcPr>
                </a:tc>
                <a:extLst>
                  <a:ext uri="{0D108BD9-81ED-4DB2-BD59-A6C34878D82A}">
                    <a16:rowId xmlns:a16="http://schemas.microsoft.com/office/drawing/2014/main" val="780436813"/>
                  </a:ext>
                </a:extLst>
              </a:tr>
              <a:tr h="265754">
                <a:tc>
                  <a:txBody>
                    <a:bodyPr/>
                    <a:lstStyle/>
                    <a:p>
                      <a:pPr algn="l" fontAlgn="b"/>
                      <a:r>
                        <a:rPr lang="en-US" sz="1050" u="none" strike="noStrike">
                          <a:effectLst/>
                        </a:rPr>
                        <a:t>Customer Support good</a:t>
                      </a:r>
                      <a:endParaRPr lang="en-US" sz="105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0.6%</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1.3%</a:t>
                      </a:r>
                      <a:endParaRPr lang="en-US" sz="1050" b="0" i="0" u="none" strike="noStrike" dirty="0">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0.4%</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0.4%</a:t>
                      </a:r>
                      <a:endParaRPr lang="en-US" sz="1050" b="0" i="0" u="none" strike="noStrike" dirty="0">
                        <a:solidFill>
                          <a:srgbClr val="000000"/>
                        </a:solidFill>
                        <a:effectLst/>
                        <a:latin typeface="Calibri" panose="020F0502020204030204" pitchFamily="34" charset="0"/>
                      </a:endParaRPr>
                    </a:p>
                  </a:txBody>
                  <a:tcPr marL="5864" marR="5864" marT="5864" marB="0" anchor="ctr"/>
                </a:tc>
                <a:tc>
                  <a:txBody>
                    <a:bodyPr/>
                    <a:lstStyle/>
                    <a:p>
                      <a:pPr algn="ctr" fontAlgn="b"/>
                      <a:r>
                        <a:rPr lang="en-US" sz="1050" u="none" strike="noStrike" dirty="0">
                          <a:effectLst/>
                        </a:rPr>
                        <a:t>0%</a:t>
                      </a:r>
                      <a:endParaRPr lang="en-US" sz="1050" b="0" i="0" u="none" strike="noStrike" dirty="0">
                        <a:solidFill>
                          <a:srgbClr val="000000"/>
                        </a:solidFill>
                        <a:effectLst/>
                        <a:latin typeface="Calibri" panose="020F0502020204030204" pitchFamily="34" charset="0"/>
                      </a:endParaRPr>
                    </a:p>
                  </a:txBody>
                  <a:tcPr marL="9525" marR="9525" marT="9525" marB="0" anchor="b">
                    <a:solidFill>
                      <a:srgbClr val="FFFFFF"/>
                    </a:solidFill>
                  </a:tcPr>
                </a:tc>
                <a:extLst>
                  <a:ext uri="{0D108BD9-81ED-4DB2-BD59-A6C34878D82A}">
                    <a16:rowId xmlns:a16="http://schemas.microsoft.com/office/drawing/2014/main" val="3763473033"/>
                  </a:ext>
                </a:extLst>
              </a:tr>
              <a:tr h="265754">
                <a:tc>
                  <a:txBody>
                    <a:bodyPr/>
                    <a:lstStyle/>
                    <a:p>
                      <a:pPr algn="l" fontAlgn="b"/>
                      <a:r>
                        <a:rPr lang="en-US" sz="1050" u="none" strike="noStrike">
                          <a:effectLst/>
                        </a:rPr>
                        <a:t>Easy to use</a:t>
                      </a:r>
                      <a:endParaRPr lang="en-US" sz="105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0.2%</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0.9%</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1.3%</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1.3%</a:t>
                      </a:r>
                      <a:endParaRPr lang="en-US" sz="1050" b="0" i="0" u="none" strike="noStrike" dirty="0">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0.5%</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0.4%</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0.7%</a:t>
                      </a:r>
                      <a:endParaRPr lang="en-US" sz="1050" b="0" i="0" u="none" strike="noStrike" dirty="0">
                        <a:solidFill>
                          <a:srgbClr val="000000"/>
                        </a:solidFill>
                        <a:effectLst/>
                        <a:latin typeface="Calibri" panose="020F0502020204030204" pitchFamily="34" charset="0"/>
                      </a:endParaRPr>
                    </a:p>
                  </a:txBody>
                  <a:tcPr marL="5864" marR="5864" marT="5864" marB="0" anchor="ctr">
                    <a:solidFill>
                      <a:srgbClr val="92D050"/>
                    </a:solidFill>
                  </a:tcPr>
                </a:tc>
                <a:tc>
                  <a:txBody>
                    <a:bodyPr/>
                    <a:lstStyle/>
                    <a:p>
                      <a:pPr algn="ctr" fontAlgn="b"/>
                      <a:r>
                        <a:rPr lang="en-US" sz="1050" u="none" strike="noStrike" dirty="0">
                          <a:effectLst/>
                        </a:rPr>
                        <a:t>1%</a:t>
                      </a:r>
                      <a:endParaRPr lang="en-US" sz="1050" b="0" i="0" u="none" strike="noStrike" dirty="0">
                        <a:solidFill>
                          <a:srgbClr val="000000"/>
                        </a:solidFill>
                        <a:effectLst/>
                        <a:latin typeface="Calibri" panose="020F0502020204030204" pitchFamily="34" charset="0"/>
                      </a:endParaRPr>
                    </a:p>
                  </a:txBody>
                  <a:tcPr marL="9525" marR="9525" marT="9525" marB="0" anchor="b">
                    <a:solidFill>
                      <a:srgbClr val="FFFFFF"/>
                    </a:solidFill>
                  </a:tcPr>
                </a:tc>
                <a:extLst>
                  <a:ext uri="{0D108BD9-81ED-4DB2-BD59-A6C34878D82A}">
                    <a16:rowId xmlns:a16="http://schemas.microsoft.com/office/drawing/2014/main" val="1140537515"/>
                  </a:ext>
                </a:extLst>
              </a:tr>
              <a:tr h="265754">
                <a:tc>
                  <a:txBody>
                    <a:bodyPr/>
                    <a:lstStyle/>
                    <a:p>
                      <a:pPr algn="l" fontAlgn="b"/>
                      <a:r>
                        <a:rPr lang="en-IN" sz="1050" u="none" strike="noStrike">
                          <a:effectLst/>
                        </a:rPr>
                        <a:t>Multiple Brands to choose good</a:t>
                      </a:r>
                      <a:endParaRPr lang="en-IN" sz="105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0.4%</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0.9%</a:t>
                      </a:r>
                      <a:endParaRPr lang="en-US" sz="1050" b="0" i="0" u="none" strike="noStrike" dirty="0">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0.4%</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0.4%</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b"/>
                      <a:r>
                        <a:rPr lang="en-US" sz="1050" u="none" strike="noStrike" dirty="0">
                          <a:effectLst/>
                        </a:rPr>
                        <a:t>0%</a:t>
                      </a:r>
                      <a:endParaRPr lang="en-US" sz="1050" b="0" i="0" u="none" strike="noStrike" dirty="0">
                        <a:solidFill>
                          <a:srgbClr val="000000"/>
                        </a:solidFill>
                        <a:effectLst/>
                        <a:latin typeface="Calibri" panose="020F0502020204030204" pitchFamily="34" charset="0"/>
                      </a:endParaRPr>
                    </a:p>
                  </a:txBody>
                  <a:tcPr marL="9525" marR="9525" marT="9525" marB="0" anchor="b">
                    <a:solidFill>
                      <a:srgbClr val="FFFFFF"/>
                    </a:solidFill>
                  </a:tcPr>
                </a:tc>
                <a:extLst>
                  <a:ext uri="{0D108BD9-81ED-4DB2-BD59-A6C34878D82A}">
                    <a16:rowId xmlns:a16="http://schemas.microsoft.com/office/drawing/2014/main" val="391638036"/>
                  </a:ext>
                </a:extLst>
              </a:tr>
              <a:tr h="265754">
                <a:tc>
                  <a:txBody>
                    <a:bodyPr/>
                    <a:lstStyle/>
                    <a:p>
                      <a:pPr algn="l" fontAlgn="b"/>
                      <a:r>
                        <a:rPr lang="en-US" sz="1050" u="none" strike="noStrike">
                          <a:effectLst/>
                        </a:rPr>
                        <a:t>Delivery of service good</a:t>
                      </a:r>
                      <a:endParaRPr lang="en-US" sz="105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0.3%</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0.5%</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1.3%</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0.5%</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0.4%</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1.5%</a:t>
                      </a:r>
                      <a:endParaRPr lang="en-US" sz="1050" b="0" i="0" u="none" strike="noStrike" dirty="0">
                        <a:solidFill>
                          <a:srgbClr val="000000"/>
                        </a:solidFill>
                        <a:effectLst/>
                        <a:latin typeface="Calibri" panose="020F0502020204030204" pitchFamily="34" charset="0"/>
                      </a:endParaRPr>
                    </a:p>
                  </a:txBody>
                  <a:tcPr marL="5864" marR="5864" marT="5864" marB="0" anchor="ctr">
                    <a:solidFill>
                      <a:srgbClr val="92D050"/>
                    </a:solidFill>
                  </a:tcPr>
                </a:tc>
                <a:tc>
                  <a:txBody>
                    <a:bodyPr/>
                    <a:lstStyle/>
                    <a:p>
                      <a:pPr algn="ctr" fontAlgn="b"/>
                      <a:r>
                        <a:rPr lang="en-US" sz="1050" u="none" strike="noStrike" dirty="0">
                          <a:effectLst/>
                        </a:rPr>
                        <a:t>1%</a:t>
                      </a:r>
                      <a:endParaRPr lang="en-US" sz="1050" b="0" i="0" u="none" strike="noStrike" dirty="0">
                        <a:solidFill>
                          <a:srgbClr val="000000"/>
                        </a:solidFill>
                        <a:effectLst/>
                        <a:latin typeface="Calibri" panose="020F0502020204030204" pitchFamily="34" charset="0"/>
                      </a:endParaRPr>
                    </a:p>
                  </a:txBody>
                  <a:tcPr marL="9525" marR="9525" marT="9525" marB="0" anchor="b">
                    <a:solidFill>
                      <a:srgbClr val="FFFFFF"/>
                    </a:solidFill>
                  </a:tcPr>
                </a:tc>
                <a:extLst>
                  <a:ext uri="{0D108BD9-81ED-4DB2-BD59-A6C34878D82A}">
                    <a16:rowId xmlns:a16="http://schemas.microsoft.com/office/drawing/2014/main" val="70915536"/>
                  </a:ext>
                </a:extLst>
              </a:tr>
              <a:tr h="279042">
                <a:tc>
                  <a:txBody>
                    <a:bodyPr/>
                    <a:lstStyle/>
                    <a:p>
                      <a:pPr algn="l" fontAlgn="b"/>
                      <a:r>
                        <a:rPr lang="en-US" sz="1050" u="none" strike="noStrike">
                          <a:effectLst/>
                        </a:rPr>
                        <a:t>Payment Good</a:t>
                      </a:r>
                      <a:endParaRPr lang="en-US" sz="105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1050" u="none" strike="noStrike" dirty="0">
                          <a:effectLst/>
                        </a:rPr>
                        <a:t> </a:t>
                      </a:r>
                      <a:endParaRPr lang="en-US" sz="1050" b="0" i="0" u="none" strike="noStrike" dirty="0">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0.1%</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a:effectLst/>
                        </a:rPr>
                        <a:t>0.0%</a:t>
                      </a:r>
                      <a:endParaRPr lang="en-US" sz="105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0.0%</a:t>
                      </a:r>
                      <a:endParaRPr lang="en-US" sz="1050" b="0" i="0" u="none" strike="noStrike" dirty="0">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0.2%</a:t>
                      </a:r>
                      <a:endParaRPr lang="en-US" sz="1050" b="0" i="0" u="none" strike="noStrike" dirty="0">
                        <a:solidFill>
                          <a:srgbClr val="000000"/>
                        </a:solidFill>
                        <a:effectLst/>
                        <a:latin typeface="Calibri" panose="020F0502020204030204" pitchFamily="34" charset="0"/>
                      </a:endParaRPr>
                    </a:p>
                  </a:txBody>
                  <a:tcPr marL="5864" marR="5864" marT="5864" marB="0" anchor="ctr"/>
                </a:tc>
                <a:tc>
                  <a:txBody>
                    <a:bodyPr/>
                    <a:lstStyle/>
                    <a:p>
                      <a:pPr algn="ctr" fontAlgn="ctr"/>
                      <a:r>
                        <a:rPr lang="en-US" sz="1050" u="none" strike="noStrike" dirty="0">
                          <a:effectLst/>
                        </a:rPr>
                        <a:t>0.2%</a:t>
                      </a:r>
                      <a:endParaRPr lang="en-US" sz="1050" b="0" i="0" u="none" strike="noStrike" dirty="0">
                        <a:solidFill>
                          <a:srgbClr val="000000"/>
                        </a:solidFill>
                        <a:effectLst/>
                        <a:latin typeface="Calibri" panose="020F0502020204030204" pitchFamily="34" charset="0"/>
                      </a:endParaRPr>
                    </a:p>
                  </a:txBody>
                  <a:tcPr marL="5864" marR="5864" marT="5864" marB="0" anchor="ctr">
                    <a:solidFill>
                      <a:srgbClr val="92D050"/>
                    </a:solidFill>
                  </a:tcPr>
                </a:tc>
                <a:tc>
                  <a:txBody>
                    <a:bodyPr/>
                    <a:lstStyle/>
                    <a:p>
                      <a:pPr algn="ctr" fontAlgn="b"/>
                      <a:r>
                        <a:rPr lang="en-US" sz="1050" u="none" strike="noStrike" dirty="0">
                          <a:effectLst/>
                        </a:rPr>
                        <a:t>0%</a:t>
                      </a:r>
                      <a:endParaRPr lang="en-US" sz="1050" b="0" i="0" u="none" strike="noStrike" dirty="0">
                        <a:solidFill>
                          <a:srgbClr val="000000"/>
                        </a:solidFill>
                        <a:effectLst/>
                        <a:latin typeface="Calibri" panose="020F0502020204030204" pitchFamily="34" charset="0"/>
                      </a:endParaRPr>
                    </a:p>
                  </a:txBody>
                  <a:tcPr marL="9525" marR="9525" marT="9525" marB="0" anchor="b">
                    <a:solidFill>
                      <a:srgbClr val="FFFFFF"/>
                    </a:solidFill>
                  </a:tcPr>
                </a:tc>
                <a:extLst>
                  <a:ext uri="{0D108BD9-81ED-4DB2-BD59-A6C34878D82A}">
                    <a16:rowId xmlns:a16="http://schemas.microsoft.com/office/drawing/2014/main" val="3969051097"/>
                  </a:ext>
                </a:extLst>
              </a:tr>
            </a:tbl>
          </a:graphicData>
        </a:graphic>
      </p:graphicFrame>
      <p:sp>
        <p:nvSpPr>
          <p:cNvPr id="10" name="Rectangle 9">
            <a:extLst>
              <a:ext uri="{FF2B5EF4-FFF2-40B4-BE49-F238E27FC236}">
                <a16:creationId xmlns:a16="http://schemas.microsoft.com/office/drawing/2014/main" id="{7ED0101A-07E5-4619-8EDB-654050F1859D}"/>
              </a:ext>
            </a:extLst>
          </p:cNvPr>
          <p:cNvSpPr/>
          <p:nvPr/>
        </p:nvSpPr>
        <p:spPr>
          <a:xfrm>
            <a:off x="7393460" y="1485951"/>
            <a:ext cx="288324" cy="28832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FDA82A4-094A-4228-B59F-03D57659E116}"/>
              </a:ext>
            </a:extLst>
          </p:cNvPr>
          <p:cNvSpPr txBox="1"/>
          <p:nvPr/>
        </p:nvSpPr>
        <p:spPr>
          <a:xfrm>
            <a:off x="7667824" y="1485951"/>
            <a:ext cx="3725105" cy="461665"/>
          </a:xfrm>
          <a:prstGeom prst="rect">
            <a:avLst/>
          </a:prstGeom>
          <a:noFill/>
        </p:spPr>
        <p:txBody>
          <a:bodyPr wrap="square" rtlCol="0">
            <a:spAutoFit/>
          </a:bodyPr>
          <a:lstStyle/>
          <a:p>
            <a:r>
              <a:rPr lang="en-US" sz="1200" dirty="0"/>
              <a:t>Feature Services Not performing well and deteriorating</a:t>
            </a:r>
          </a:p>
        </p:txBody>
      </p:sp>
      <p:sp>
        <p:nvSpPr>
          <p:cNvPr id="12" name="Rectangle 11">
            <a:extLst>
              <a:ext uri="{FF2B5EF4-FFF2-40B4-BE49-F238E27FC236}">
                <a16:creationId xmlns:a16="http://schemas.microsoft.com/office/drawing/2014/main" id="{58EDEE11-6123-4FE9-B5F1-621DB420F42A}"/>
              </a:ext>
            </a:extLst>
          </p:cNvPr>
          <p:cNvSpPr/>
          <p:nvPr/>
        </p:nvSpPr>
        <p:spPr>
          <a:xfrm>
            <a:off x="7393460" y="2295607"/>
            <a:ext cx="288324" cy="288325"/>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6ED4084-0768-4A27-9B24-39B7874E30C0}"/>
              </a:ext>
            </a:extLst>
          </p:cNvPr>
          <p:cNvSpPr txBox="1"/>
          <p:nvPr/>
        </p:nvSpPr>
        <p:spPr>
          <a:xfrm>
            <a:off x="7681784" y="2295607"/>
            <a:ext cx="4151870" cy="276999"/>
          </a:xfrm>
          <a:prstGeom prst="rect">
            <a:avLst/>
          </a:prstGeom>
          <a:noFill/>
        </p:spPr>
        <p:txBody>
          <a:bodyPr wrap="square" rtlCol="0">
            <a:spAutoFit/>
          </a:bodyPr>
          <a:lstStyle/>
          <a:p>
            <a:r>
              <a:rPr lang="en-US" sz="1200" dirty="0"/>
              <a:t>Feature Services performance  has been improved. </a:t>
            </a:r>
          </a:p>
        </p:txBody>
      </p:sp>
      <p:sp>
        <p:nvSpPr>
          <p:cNvPr id="14" name="Rectangle 13">
            <a:extLst>
              <a:ext uri="{FF2B5EF4-FFF2-40B4-BE49-F238E27FC236}">
                <a16:creationId xmlns:a16="http://schemas.microsoft.com/office/drawing/2014/main" id="{DD6CC9D6-B178-4EB9-B7BB-58AE988B2F51}"/>
              </a:ext>
            </a:extLst>
          </p:cNvPr>
          <p:cNvSpPr/>
          <p:nvPr/>
        </p:nvSpPr>
        <p:spPr>
          <a:xfrm>
            <a:off x="7379500" y="3209667"/>
            <a:ext cx="288324" cy="288325"/>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987C18D-4859-48BD-BFE9-96F23B875219}"/>
              </a:ext>
            </a:extLst>
          </p:cNvPr>
          <p:cNvSpPr txBox="1"/>
          <p:nvPr/>
        </p:nvSpPr>
        <p:spPr>
          <a:xfrm>
            <a:off x="7667824" y="3152001"/>
            <a:ext cx="4151870" cy="461665"/>
          </a:xfrm>
          <a:prstGeom prst="rect">
            <a:avLst/>
          </a:prstGeom>
          <a:noFill/>
        </p:spPr>
        <p:txBody>
          <a:bodyPr wrap="square" rtlCol="0">
            <a:spAutoFit/>
          </a:bodyPr>
          <a:lstStyle/>
          <a:p>
            <a:r>
              <a:rPr lang="en-US" sz="1200" dirty="0"/>
              <a:t>Feature Services performance  has to been reduced, if it is improved  will have a positive effect.</a:t>
            </a:r>
          </a:p>
        </p:txBody>
      </p:sp>
      <p:sp>
        <p:nvSpPr>
          <p:cNvPr id="16" name="Rectangle 15">
            <a:extLst>
              <a:ext uri="{FF2B5EF4-FFF2-40B4-BE49-F238E27FC236}">
                <a16:creationId xmlns:a16="http://schemas.microsoft.com/office/drawing/2014/main" id="{3EE83652-270F-465F-ADD2-11DE18D47C54}"/>
              </a:ext>
            </a:extLst>
          </p:cNvPr>
          <p:cNvSpPr/>
          <p:nvPr/>
        </p:nvSpPr>
        <p:spPr>
          <a:xfrm>
            <a:off x="7379500" y="4148050"/>
            <a:ext cx="288324" cy="288325"/>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194A518-0469-43F5-848F-502164A5DB5D}"/>
              </a:ext>
            </a:extLst>
          </p:cNvPr>
          <p:cNvSpPr txBox="1"/>
          <p:nvPr/>
        </p:nvSpPr>
        <p:spPr>
          <a:xfrm>
            <a:off x="7667824" y="4090384"/>
            <a:ext cx="4151870" cy="276999"/>
          </a:xfrm>
          <a:prstGeom prst="rect">
            <a:avLst/>
          </a:prstGeom>
          <a:noFill/>
        </p:spPr>
        <p:txBody>
          <a:bodyPr wrap="square" rtlCol="0">
            <a:spAutoFit/>
          </a:bodyPr>
          <a:lstStyle/>
          <a:p>
            <a:r>
              <a:rPr lang="en-US" sz="1200" dirty="0"/>
              <a:t>Feature Services has performed well and increasing</a:t>
            </a:r>
          </a:p>
        </p:txBody>
      </p:sp>
    </p:spTree>
    <p:extLst>
      <p:ext uri="{BB962C8B-B14F-4D97-AF65-F5344CB8AC3E}">
        <p14:creationId xmlns:p14="http://schemas.microsoft.com/office/powerpoint/2010/main" val="42027317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D1044-8271-490F-8A5C-AD52EC7FF8A6}"/>
              </a:ext>
            </a:extLst>
          </p:cNvPr>
          <p:cNvSpPr>
            <a:spLocks noGrp="1"/>
          </p:cNvSpPr>
          <p:nvPr>
            <p:ph type="title"/>
          </p:nvPr>
        </p:nvSpPr>
        <p:spPr/>
        <p:txBody>
          <a:bodyPr>
            <a:noAutofit/>
          </a:bodyPr>
          <a:lstStyle/>
          <a:p>
            <a:r>
              <a:rPr lang="en-IN" sz="2400" dirty="0"/>
              <a:t>Analysis by Comparing the Product performance with Categories  and also compare over the past performance..</a:t>
            </a:r>
            <a:br>
              <a:rPr lang="en-IN" sz="2400" dirty="0"/>
            </a:br>
            <a:endParaRPr lang="en-US" sz="2400" dirty="0"/>
          </a:p>
        </p:txBody>
      </p:sp>
      <p:graphicFrame>
        <p:nvGraphicFramePr>
          <p:cNvPr id="5" name="Table 4">
            <a:extLst>
              <a:ext uri="{FF2B5EF4-FFF2-40B4-BE49-F238E27FC236}">
                <a16:creationId xmlns:a16="http://schemas.microsoft.com/office/drawing/2014/main" id="{691A293D-FCEC-4E0B-96B5-C722ABC34F65}"/>
              </a:ext>
            </a:extLst>
          </p:cNvPr>
          <p:cNvGraphicFramePr>
            <a:graphicFrameLocks noGrp="1"/>
          </p:cNvGraphicFramePr>
          <p:nvPr>
            <p:extLst>
              <p:ext uri="{D42A27DB-BD31-4B8C-83A1-F6EECF244321}">
                <p14:modId xmlns:p14="http://schemas.microsoft.com/office/powerpoint/2010/main" val="1525014849"/>
              </p:ext>
            </p:extLst>
          </p:nvPr>
        </p:nvGraphicFramePr>
        <p:xfrm>
          <a:off x="171393" y="1049867"/>
          <a:ext cx="6993923" cy="5808154"/>
        </p:xfrm>
        <a:graphic>
          <a:graphicData uri="http://schemas.openxmlformats.org/drawingml/2006/table">
            <a:tbl>
              <a:tblPr>
                <a:tableStyleId>{B301B821-A1FF-4177-AEE7-76D212191A09}</a:tableStyleId>
              </a:tblPr>
              <a:tblGrid>
                <a:gridCol w="1302404">
                  <a:extLst>
                    <a:ext uri="{9D8B030D-6E8A-4147-A177-3AD203B41FA5}">
                      <a16:colId xmlns:a16="http://schemas.microsoft.com/office/drawing/2014/main" val="197189689"/>
                    </a:ext>
                  </a:extLst>
                </a:gridCol>
                <a:gridCol w="348761">
                  <a:extLst>
                    <a:ext uri="{9D8B030D-6E8A-4147-A177-3AD203B41FA5}">
                      <a16:colId xmlns:a16="http://schemas.microsoft.com/office/drawing/2014/main" val="1954132696"/>
                    </a:ext>
                  </a:extLst>
                </a:gridCol>
                <a:gridCol w="348761">
                  <a:extLst>
                    <a:ext uri="{9D8B030D-6E8A-4147-A177-3AD203B41FA5}">
                      <a16:colId xmlns:a16="http://schemas.microsoft.com/office/drawing/2014/main" val="2462798152"/>
                    </a:ext>
                  </a:extLst>
                </a:gridCol>
                <a:gridCol w="348761">
                  <a:extLst>
                    <a:ext uri="{9D8B030D-6E8A-4147-A177-3AD203B41FA5}">
                      <a16:colId xmlns:a16="http://schemas.microsoft.com/office/drawing/2014/main" val="395549401"/>
                    </a:ext>
                  </a:extLst>
                </a:gridCol>
                <a:gridCol w="348761">
                  <a:extLst>
                    <a:ext uri="{9D8B030D-6E8A-4147-A177-3AD203B41FA5}">
                      <a16:colId xmlns:a16="http://schemas.microsoft.com/office/drawing/2014/main" val="340002727"/>
                    </a:ext>
                  </a:extLst>
                </a:gridCol>
                <a:gridCol w="348761">
                  <a:extLst>
                    <a:ext uri="{9D8B030D-6E8A-4147-A177-3AD203B41FA5}">
                      <a16:colId xmlns:a16="http://schemas.microsoft.com/office/drawing/2014/main" val="2549789644"/>
                    </a:ext>
                  </a:extLst>
                </a:gridCol>
                <a:gridCol w="348761">
                  <a:extLst>
                    <a:ext uri="{9D8B030D-6E8A-4147-A177-3AD203B41FA5}">
                      <a16:colId xmlns:a16="http://schemas.microsoft.com/office/drawing/2014/main" val="912566790"/>
                    </a:ext>
                  </a:extLst>
                </a:gridCol>
                <a:gridCol w="348761">
                  <a:extLst>
                    <a:ext uri="{9D8B030D-6E8A-4147-A177-3AD203B41FA5}">
                      <a16:colId xmlns:a16="http://schemas.microsoft.com/office/drawing/2014/main" val="3992799986"/>
                    </a:ext>
                  </a:extLst>
                </a:gridCol>
                <a:gridCol w="348761">
                  <a:extLst>
                    <a:ext uri="{9D8B030D-6E8A-4147-A177-3AD203B41FA5}">
                      <a16:colId xmlns:a16="http://schemas.microsoft.com/office/drawing/2014/main" val="1658888067"/>
                    </a:ext>
                  </a:extLst>
                </a:gridCol>
                <a:gridCol w="81741">
                  <a:extLst>
                    <a:ext uri="{9D8B030D-6E8A-4147-A177-3AD203B41FA5}">
                      <a16:colId xmlns:a16="http://schemas.microsoft.com/office/drawing/2014/main" val="1808565019"/>
                    </a:ext>
                  </a:extLst>
                </a:gridCol>
                <a:gridCol w="348761">
                  <a:extLst>
                    <a:ext uri="{9D8B030D-6E8A-4147-A177-3AD203B41FA5}">
                      <a16:colId xmlns:a16="http://schemas.microsoft.com/office/drawing/2014/main" val="269174560"/>
                    </a:ext>
                  </a:extLst>
                </a:gridCol>
                <a:gridCol w="348761">
                  <a:extLst>
                    <a:ext uri="{9D8B030D-6E8A-4147-A177-3AD203B41FA5}">
                      <a16:colId xmlns:a16="http://schemas.microsoft.com/office/drawing/2014/main" val="1529686481"/>
                    </a:ext>
                  </a:extLst>
                </a:gridCol>
                <a:gridCol w="348761">
                  <a:extLst>
                    <a:ext uri="{9D8B030D-6E8A-4147-A177-3AD203B41FA5}">
                      <a16:colId xmlns:a16="http://schemas.microsoft.com/office/drawing/2014/main" val="2211960410"/>
                    </a:ext>
                  </a:extLst>
                </a:gridCol>
                <a:gridCol w="348761">
                  <a:extLst>
                    <a:ext uri="{9D8B030D-6E8A-4147-A177-3AD203B41FA5}">
                      <a16:colId xmlns:a16="http://schemas.microsoft.com/office/drawing/2014/main" val="4064638928"/>
                    </a:ext>
                  </a:extLst>
                </a:gridCol>
                <a:gridCol w="348761">
                  <a:extLst>
                    <a:ext uri="{9D8B030D-6E8A-4147-A177-3AD203B41FA5}">
                      <a16:colId xmlns:a16="http://schemas.microsoft.com/office/drawing/2014/main" val="1553921541"/>
                    </a:ext>
                  </a:extLst>
                </a:gridCol>
                <a:gridCol w="348761">
                  <a:extLst>
                    <a:ext uri="{9D8B030D-6E8A-4147-A177-3AD203B41FA5}">
                      <a16:colId xmlns:a16="http://schemas.microsoft.com/office/drawing/2014/main" val="405910773"/>
                    </a:ext>
                  </a:extLst>
                </a:gridCol>
                <a:gridCol w="363562">
                  <a:extLst>
                    <a:ext uri="{9D8B030D-6E8A-4147-A177-3AD203B41FA5}">
                      <a16:colId xmlns:a16="http://schemas.microsoft.com/office/drawing/2014/main" val="4201424223"/>
                    </a:ext>
                  </a:extLst>
                </a:gridCol>
                <a:gridCol w="363562">
                  <a:extLst>
                    <a:ext uri="{9D8B030D-6E8A-4147-A177-3AD203B41FA5}">
                      <a16:colId xmlns:a16="http://schemas.microsoft.com/office/drawing/2014/main" val="3645623805"/>
                    </a:ext>
                  </a:extLst>
                </a:gridCol>
              </a:tblGrid>
              <a:tr h="156554">
                <a:tc>
                  <a:txBody>
                    <a:bodyPr/>
                    <a:lstStyle/>
                    <a:p>
                      <a:pPr algn="ctr" fontAlgn="b"/>
                      <a:r>
                        <a:rPr lang="en-US" sz="700" u="none" strike="noStrike">
                          <a:effectLst/>
                        </a:rPr>
                        <a:t>Category</a:t>
                      </a:r>
                      <a:endParaRPr lang="en-US" sz="700" b="1" i="0" u="none" strike="noStrike">
                        <a:solidFill>
                          <a:srgbClr val="000000"/>
                        </a:solidFill>
                        <a:effectLst/>
                        <a:latin typeface="Calibri" panose="020F0502020204030204" pitchFamily="34" charset="0"/>
                      </a:endParaRPr>
                    </a:p>
                  </a:txBody>
                  <a:tcPr marL="5864" marR="5864" marT="5864" marB="0" anchor="b"/>
                </a:tc>
                <a:tc gridSpan="7">
                  <a:txBody>
                    <a:bodyPr/>
                    <a:lstStyle/>
                    <a:p>
                      <a:pPr algn="ctr" fontAlgn="ctr"/>
                      <a:r>
                        <a:rPr lang="en-US" sz="700" u="none" strike="noStrike" dirty="0">
                          <a:effectLst/>
                        </a:rPr>
                        <a:t>Complaint</a:t>
                      </a:r>
                      <a:endParaRPr lang="en-US" sz="700" b="1" i="0" u="none" strike="noStrike" dirty="0">
                        <a:solidFill>
                          <a:srgbClr val="000000"/>
                        </a:solidFill>
                        <a:effectLst/>
                        <a:latin typeface="Calibri" panose="020F0502020204030204" pitchFamily="34" charset="0"/>
                      </a:endParaRPr>
                    </a:p>
                  </a:txBody>
                  <a:tcPr marL="5864" marR="5864" marT="5864"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ctr"/>
                      <a:endParaRPr lang="en-US" sz="700" b="1" i="0" u="none" strike="noStrike" dirty="0">
                        <a:solidFill>
                          <a:srgbClr val="000000"/>
                        </a:solidFill>
                        <a:effectLst/>
                        <a:latin typeface="Calibri" panose="020F0502020204030204" pitchFamily="34" charset="0"/>
                      </a:endParaRPr>
                    </a:p>
                  </a:txBody>
                  <a:tcPr marL="5864" marR="5864" marT="5864" marB="0" anchor="ctr">
                    <a:solidFill>
                      <a:srgbClr val="FFFFFF"/>
                    </a:solidFill>
                  </a:tcPr>
                </a:tc>
                <a:tc>
                  <a:txBody>
                    <a:bodyPr/>
                    <a:lstStyle/>
                    <a:p>
                      <a:pPr algn="ctr" fontAlgn="ctr"/>
                      <a:r>
                        <a:rPr lang="en-US" sz="700" u="none" strike="noStrike">
                          <a:effectLst/>
                        </a:rPr>
                        <a:t> </a:t>
                      </a:r>
                      <a:endParaRPr lang="en-US" sz="700" b="1" i="0" u="none" strike="noStrike">
                        <a:solidFill>
                          <a:srgbClr val="000000"/>
                        </a:solidFill>
                        <a:effectLst/>
                        <a:latin typeface="Calibri" panose="020F0502020204030204" pitchFamily="34" charset="0"/>
                      </a:endParaRPr>
                    </a:p>
                  </a:txBody>
                  <a:tcPr marL="5864" marR="5864" marT="5864" marB="0" anchor="ctr"/>
                </a:tc>
                <a:tc gridSpan="7">
                  <a:txBody>
                    <a:bodyPr/>
                    <a:lstStyle/>
                    <a:p>
                      <a:pPr algn="ctr" fontAlgn="ctr"/>
                      <a:r>
                        <a:rPr lang="en-US" sz="700" u="none" strike="noStrike">
                          <a:effectLst/>
                        </a:rPr>
                        <a:t>Negative only</a:t>
                      </a:r>
                      <a:endParaRPr lang="en-US" sz="700" b="1" i="0" u="none" strike="noStrike">
                        <a:solidFill>
                          <a:srgbClr val="000000"/>
                        </a:solidFill>
                        <a:effectLst/>
                        <a:latin typeface="Calibri" panose="020F0502020204030204" pitchFamily="34" charset="0"/>
                      </a:endParaRPr>
                    </a:p>
                  </a:txBody>
                  <a:tcPr marL="5864" marR="5864" marT="5864"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ctr"/>
                      <a:endParaRPr lang="en-US" sz="700" b="1" i="0" u="none" strike="noStrike">
                        <a:solidFill>
                          <a:srgbClr val="000000"/>
                        </a:solidFill>
                        <a:effectLst/>
                        <a:latin typeface="Calibri" panose="020F0502020204030204" pitchFamily="34" charset="0"/>
                      </a:endParaRPr>
                    </a:p>
                  </a:txBody>
                  <a:tcPr marL="5864" marR="5864" marT="5864" marB="0" anchor="ctr"/>
                </a:tc>
                <a:extLst>
                  <a:ext uri="{0D108BD9-81ED-4DB2-BD59-A6C34878D82A}">
                    <a16:rowId xmlns:a16="http://schemas.microsoft.com/office/drawing/2014/main" val="3459384654"/>
                  </a:ext>
                </a:extLst>
              </a:tr>
              <a:tr h="156554">
                <a:tc>
                  <a:txBody>
                    <a:bodyPr/>
                    <a:lstStyle/>
                    <a:p>
                      <a:pPr algn="ctr" fontAlgn="b"/>
                      <a:r>
                        <a:rPr lang="en-US" sz="700" u="none" strike="noStrike">
                          <a:effectLst/>
                        </a:rPr>
                        <a:t>Year</a:t>
                      </a:r>
                      <a:endParaRPr lang="en-US" sz="700" b="1"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700" u="none" strike="noStrike">
                          <a:effectLst/>
                        </a:rPr>
                        <a:t>2015</a:t>
                      </a:r>
                      <a:endParaRPr lang="en-US" sz="700" b="1"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2016</a:t>
                      </a:r>
                      <a:endParaRPr lang="en-US" sz="700" b="1"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dirty="0">
                          <a:effectLst/>
                        </a:rPr>
                        <a:t>2017</a:t>
                      </a:r>
                      <a:endParaRPr lang="en-US" sz="700" b="1" i="0" u="none" strike="noStrike" dirty="0">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2018</a:t>
                      </a:r>
                      <a:endParaRPr lang="en-US" sz="700" b="1"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2019</a:t>
                      </a:r>
                      <a:endParaRPr lang="en-US" sz="700" b="1"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2020</a:t>
                      </a:r>
                      <a:endParaRPr lang="en-US" sz="700" b="1"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dirty="0">
                          <a:effectLst/>
                        </a:rPr>
                        <a:t>2021</a:t>
                      </a:r>
                      <a:endParaRPr lang="en-US" sz="700" b="1" i="0" u="none" strike="noStrike" dirty="0">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b="1" i="0" u="none" strike="noStrike" dirty="0">
                          <a:solidFill>
                            <a:srgbClr val="000000"/>
                          </a:solidFill>
                          <a:effectLst/>
                          <a:latin typeface="Calibri" panose="020F0502020204030204" pitchFamily="34" charset="0"/>
                        </a:rPr>
                        <a:t>Total</a:t>
                      </a:r>
                    </a:p>
                  </a:txBody>
                  <a:tcPr marL="5864" marR="5864" marT="5864" marB="0" anchor="ctr">
                    <a:solidFill>
                      <a:srgbClr val="FFFFFF"/>
                    </a:solidFill>
                  </a:tcPr>
                </a:tc>
                <a:tc>
                  <a:txBody>
                    <a:bodyPr/>
                    <a:lstStyle/>
                    <a:p>
                      <a:pPr algn="ctr" fontAlgn="ctr"/>
                      <a:r>
                        <a:rPr lang="en-US" sz="700" u="none" strike="noStrike">
                          <a:effectLst/>
                        </a:rPr>
                        <a:t> </a:t>
                      </a:r>
                      <a:endParaRPr lang="en-US" sz="700" b="1"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2015</a:t>
                      </a:r>
                      <a:endParaRPr lang="en-US" sz="700" b="1"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2016</a:t>
                      </a:r>
                      <a:endParaRPr lang="en-US" sz="700" b="1"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2017</a:t>
                      </a:r>
                      <a:endParaRPr lang="en-US" sz="700" b="1"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2018</a:t>
                      </a:r>
                      <a:endParaRPr lang="en-US" sz="700" b="1"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2019</a:t>
                      </a:r>
                      <a:endParaRPr lang="en-US" sz="700" b="1"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2020</a:t>
                      </a:r>
                      <a:endParaRPr lang="en-US" sz="700" b="1"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dirty="0">
                          <a:effectLst/>
                        </a:rPr>
                        <a:t>2021</a:t>
                      </a:r>
                      <a:endParaRPr lang="en-US" sz="700" b="1" i="0" u="none" strike="noStrike" dirty="0">
                        <a:solidFill>
                          <a:srgbClr val="000000"/>
                        </a:solidFill>
                        <a:effectLst/>
                        <a:latin typeface="Calibri" panose="020F0502020204030204" pitchFamily="34" charset="0"/>
                      </a:endParaRPr>
                    </a:p>
                  </a:txBody>
                  <a:tcPr marL="5864" marR="5864" marT="5864"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1" i="0" u="none" strike="noStrike" dirty="0">
                          <a:solidFill>
                            <a:srgbClr val="000000"/>
                          </a:solidFill>
                          <a:effectLst/>
                          <a:latin typeface="Calibri" panose="020F0502020204030204" pitchFamily="34" charset="0"/>
                        </a:rPr>
                        <a:t>Total</a:t>
                      </a:r>
                    </a:p>
                  </a:txBody>
                  <a:tcPr marL="5864" marR="5864" marT="5864" marB="0" anchor="ctr"/>
                </a:tc>
                <a:extLst>
                  <a:ext uri="{0D108BD9-81ED-4DB2-BD59-A6C34878D82A}">
                    <a16:rowId xmlns:a16="http://schemas.microsoft.com/office/drawing/2014/main" val="2857384953"/>
                  </a:ext>
                </a:extLst>
              </a:tr>
              <a:tr h="156554">
                <a:tc>
                  <a:txBody>
                    <a:bodyPr/>
                    <a:lstStyle/>
                    <a:p>
                      <a:pPr algn="l" fontAlgn="b"/>
                      <a:r>
                        <a:rPr lang="en-US" sz="700" u="none" strike="noStrike">
                          <a:effectLst/>
                        </a:rPr>
                        <a:t>Customer Support not good</a:t>
                      </a:r>
                      <a:endParaRPr lang="en-US" sz="70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700" u="none" strike="noStrike">
                          <a:effectLst/>
                        </a:rPr>
                        <a:t>1.9%</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1.8%</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3.2%</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dirty="0">
                          <a:effectLst/>
                        </a:rPr>
                        <a:t>3.5%</a:t>
                      </a:r>
                      <a:endParaRPr lang="en-US" sz="700" b="0" i="0" u="none" strike="noStrike" dirty="0">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5.4%</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4.2%</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dirty="0">
                          <a:solidFill>
                            <a:schemeClr val="bg1"/>
                          </a:solidFill>
                          <a:effectLst/>
                        </a:rPr>
                        <a:t>4.8%</a:t>
                      </a:r>
                      <a:endParaRPr lang="en-US" sz="700" b="0" i="0" u="none" strike="noStrike" dirty="0">
                        <a:solidFill>
                          <a:schemeClr val="bg1"/>
                        </a:solidFill>
                        <a:effectLst/>
                        <a:latin typeface="Calibri" panose="020F0502020204030204" pitchFamily="34" charset="0"/>
                      </a:endParaRPr>
                    </a:p>
                  </a:txBody>
                  <a:tcPr marL="5864" marR="5864" marT="5864" marB="0" anchor="ctr">
                    <a:solidFill>
                      <a:srgbClr val="FF0000"/>
                    </a:solidFill>
                  </a:tcPr>
                </a:tc>
                <a:tc>
                  <a:txBody>
                    <a:bodyPr/>
                    <a:lstStyle/>
                    <a:p>
                      <a:pPr algn="ctr" fontAlgn="b"/>
                      <a:r>
                        <a:rPr lang="en-US" sz="700" u="none" strike="noStrike" dirty="0">
                          <a:solidFill>
                            <a:schemeClr val="tx1"/>
                          </a:solidFill>
                          <a:effectLst/>
                        </a:rPr>
                        <a:t>3%</a:t>
                      </a:r>
                      <a:endParaRPr lang="en-US" sz="700" b="0" i="0" u="none" strike="noStrike" dirty="0">
                        <a:solidFill>
                          <a:schemeClr val="tx1"/>
                        </a:solidFill>
                        <a:effectLst/>
                        <a:latin typeface="Calibri" panose="020F0502020204030204" pitchFamily="34" charset="0"/>
                      </a:endParaRPr>
                    </a:p>
                  </a:txBody>
                  <a:tcPr marL="9525" marR="9525" marT="9525" marB="0" anchor="ctr">
                    <a:solidFill>
                      <a:srgbClr val="FFFFFF"/>
                    </a:solidFill>
                  </a:tcP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0.4%</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0.9%</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1.9%</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2.2%</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1.1%</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0.7%</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0.4%</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9525" marR="9525" marT="9525" marB="0" anchor="ctr">
                    <a:solidFill>
                      <a:srgbClr val="FFFFFF"/>
                    </a:solidFill>
                  </a:tcPr>
                </a:tc>
                <a:extLst>
                  <a:ext uri="{0D108BD9-81ED-4DB2-BD59-A6C34878D82A}">
                    <a16:rowId xmlns:a16="http://schemas.microsoft.com/office/drawing/2014/main" val="933122063"/>
                  </a:ext>
                </a:extLst>
              </a:tr>
              <a:tr h="156554">
                <a:tc>
                  <a:txBody>
                    <a:bodyPr/>
                    <a:lstStyle/>
                    <a:p>
                      <a:pPr algn="l" fontAlgn="b"/>
                      <a:r>
                        <a:rPr lang="en-IN" sz="700" u="none" strike="noStrike">
                          <a:effectLst/>
                        </a:rPr>
                        <a:t>Delivery of service not good</a:t>
                      </a:r>
                      <a:endParaRPr lang="en-IN" sz="70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700" u="none" strike="noStrike">
                          <a:effectLst/>
                        </a:rPr>
                        <a:t>4.1%</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3.2%</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5.8%</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7.0%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7.5%</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4.6%</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dirty="0">
                          <a:solidFill>
                            <a:schemeClr val="bg1"/>
                          </a:solidFill>
                          <a:effectLst/>
                        </a:rPr>
                        <a:t>4.1%</a:t>
                      </a:r>
                      <a:endParaRPr lang="en-US" sz="700" b="0" i="0" u="none" strike="noStrike" dirty="0">
                        <a:solidFill>
                          <a:schemeClr val="bg1"/>
                        </a:solidFill>
                        <a:effectLst/>
                        <a:latin typeface="Calibri" panose="020F0502020204030204" pitchFamily="34" charset="0"/>
                      </a:endParaRPr>
                    </a:p>
                  </a:txBody>
                  <a:tcPr marL="5864" marR="5864" marT="5864" marB="0" anchor="ctr">
                    <a:solidFill>
                      <a:srgbClr val="FF0000"/>
                    </a:solidFill>
                  </a:tcPr>
                </a:tc>
                <a:tc>
                  <a:txBody>
                    <a:bodyPr/>
                    <a:lstStyle/>
                    <a:p>
                      <a:pPr algn="ctr" fontAlgn="b"/>
                      <a:r>
                        <a:rPr lang="en-US" sz="700" u="none" strike="noStrike" dirty="0">
                          <a:solidFill>
                            <a:schemeClr val="tx1"/>
                          </a:solidFill>
                          <a:effectLst/>
                        </a:rPr>
                        <a:t>5%</a:t>
                      </a:r>
                      <a:endParaRPr lang="en-US" sz="700" b="0" i="0" u="none" strike="noStrike" dirty="0">
                        <a:solidFill>
                          <a:schemeClr val="tx1"/>
                        </a:solidFill>
                        <a:effectLst/>
                        <a:latin typeface="Calibri" panose="020F0502020204030204" pitchFamily="34" charset="0"/>
                      </a:endParaRPr>
                    </a:p>
                  </a:txBody>
                  <a:tcPr marL="9525" marR="9525" marT="9525" marB="0" anchor="ctr">
                    <a:solidFill>
                      <a:srgbClr val="FFFFFF"/>
                    </a:solidFill>
                  </a:tcP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3.0%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2.3%</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3.9%</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3.1%</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1.6%</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1.7%</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dirty="0">
                          <a:effectLst/>
                        </a:rPr>
                        <a:t>2.4%</a:t>
                      </a:r>
                      <a:endParaRPr lang="en-US" sz="700" b="0" i="0" u="none" strike="noStrike" dirty="0">
                        <a:solidFill>
                          <a:srgbClr val="000000"/>
                        </a:solidFill>
                        <a:effectLst/>
                        <a:latin typeface="Calibri" panose="020F0502020204030204" pitchFamily="34" charset="0"/>
                      </a:endParaRPr>
                    </a:p>
                  </a:txBody>
                  <a:tcPr marL="5864" marR="5864" marT="5864" marB="0" anchor="ctr">
                    <a:solidFill>
                      <a:srgbClr val="FFFF00"/>
                    </a:solidFill>
                  </a:tcPr>
                </a:tc>
                <a:tc>
                  <a:txBody>
                    <a:bodyPr/>
                    <a:lstStyle/>
                    <a:p>
                      <a:pPr algn="ct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9525" marR="9525" marT="9525" marB="0" anchor="ctr">
                    <a:solidFill>
                      <a:srgbClr val="FFFFFF"/>
                    </a:solidFill>
                  </a:tcPr>
                </a:tc>
                <a:extLst>
                  <a:ext uri="{0D108BD9-81ED-4DB2-BD59-A6C34878D82A}">
                    <a16:rowId xmlns:a16="http://schemas.microsoft.com/office/drawing/2014/main" val="3050691284"/>
                  </a:ext>
                </a:extLst>
              </a:tr>
              <a:tr h="156554">
                <a:tc>
                  <a:txBody>
                    <a:bodyPr/>
                    <a:lstStyle/>
                    <a:p>
                      <a:pPr algn="l" fontAlgn="b"/>
                      <a:r>
                        <a:rPr lang="en-US" sz="700" u="none" strike="noStrike">
                          <a:effectLst/>
                        </a:rPr>
                        <a:t>App/ Web Issues</a:t>
                      </a:r>
                      <a:endParaRPr lang="en-US" sz="70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700" u="none" strike="noStrike">
                          <a:effectLst/>
                        </a:rPr>
                        <a:t>7.4%</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5.0%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6.5%</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dirty="0">
                          <a:effectLst/>
                        </a:rPr>
                        <a:t>7.9%</a:t>
                      </a:r>
                      <a:endParaRPr lang="en-US" sz="700" b="0" i="0" u="none" strike="noStrike" dirty="0">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8.1%</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3.0%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dirty="0">
                          <a:effectLst/>
                        </a:rPr>
                        <a:t>2.0%</a:t>
                      </a:r>
                      <a:endParaRPr lang="en-US" sz="700" b="0" i="0" u="none" strike="noStrike" dirty="0">
                        <a:solidFill>
                          <a:srgbClr val="000000"/>
                        </a:solidFill>
                        <a:effectLst/>
                        <a:latin typeface="Calibri" panose="020F0502020204030204" pitchFamily="34" charset="0"/>
                      </a:endParaRPr>
                    </a:p>
                  </a:txBody>
                  <a:tcPr marL="5864" marR="5864" marT="5864" marB="0" anchor="ctr">
                    <a:solidFill>
                      <a:srgbClr val="FFFF00"/>
                    </a:solidFill>
                  </a:tcPr>
                </a:tc>
                <a:tc>
                  <a:txBody>
                    <a:bodyPr/>
                    <a:lstStyle/>
                    <a:p>
                      <a:pPr algn="ctr" fontAlgn="b"/>
                      <a:r>
                        <a:rPr lang="en-US" sz="700" u="none" strike="noStrike" dirty="0">
                          <a:solidFill>
                            <a:schemeClr val="tx1"/>
                          </a:solidFill>
                          <a:effectLst/>
                        </a:rPr>
                        <a:t>5%</a:t>
                      </a:r>
                      <a:endParaRPr lang="en-US" sz="700" b="0" i="0" u="none" strike="noStrike" dirty="0">
                        <a:solidFill>
                          <a:schemeClr val="tx1"/>
                        </a:solidFill>
                        <a:effectLst/>
                        <a:latin typeface="Calibri" panose="020F0502020204030204" pitchFamily="34" charset="0"/>
                      </a:endParaRPr>
                    </a:p>
                  </a:txBody>
                  <a:tcPr marL="9525" marR="9525" marT="9525" marB="0" anchor="ctr">
                    <a:solidFill>
                      <a:srgbClr val="FFFFFF"/>
                    </a:solidFill>
                  </a:tcP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7.7%</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5.4%</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7.1%</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5.3%</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9.7%</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2.2%</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dirty="0">
                          <a:effectLst/>
                        </a:rPr>
                        <a:t>1.7%</a:t>
                      </a:r>
                      <a:endParaRPr lang="en-US" sz="700" b="0" i="0" u="none" strike="noStrike" dirty="0">
                        <a:solidFill>
                          <a:srgbClr val="000000"/>
                        </a:solidFill>
                        <a:effectLst/>
                        <a:latin typeface="Calibri" panose="020F0502020204030204" pitchFamily="34" charset="0"/>
                      </a:endParaRPr>
                    </a:p>
                  </a:txBody>
                  <a:tcPr marL="5864" marR="5864" marT="5864" marB="0" anchor="ctr">
                    <a:solidFill>
                      <a:srgbClr val="FFFF00"/>
                    </a:solidFill>
                  </a:tcPr>
                </a:tc>
                <a:tc>
                  <a:txBody>
                    <a:bodyPr/>
                    <a:lstStyle/>
                    <a:p>
                      <a:pPr algn="ctr" fontAlgn="b"/>
                      <a:r>
                        <a:rPr lang="en-US" sz="700" u="none" strike="noStrike" dirty="0">
                          <a:effectLst/>
                        </a:rPr>
                        <a:t>5%</a:t>
                      </a:r>
                      <a:endParaRPr lang="en-US" sz="700" b="0" i="0" u="none" strike="noStrike" dirty="0">
                        <a:solidFill>
                          <a:srgbClr val="000000"/>
                        </a:solidFill>
                        <a:effectLst/>
                        <a:latin typeface="Calibri" panose="020F0502020204030204" pitchFamily="34" charset="0"/>
                      </a:endParaRPr>
                    </a:p>
                  </a:txBody>
                  <a:tcPr marL="9525" marR="9525" marT="9525" marB="0" anchor="ctr">
                    <a:solidFill>
                      <a:srgbClr val="FFFFFF"/>
                    </a:solidFill>
                  </a:tcPr>
                </a:tc>
                <a:extLst>
                  <a:ext uri="{0D108BD9-81ED-4DB2-BD59-A6C34878D82A}">
                    <a16:rowId xmlns:a16="http://schemas.microsoft.com/office/drawing/2014/main" val="2083472910"/>
                  </a:ext>
                </a:extLst>
              </a:tr>
              <a:tr h="156554">
                <a:tc>
                  <a:txBody>
                    <a:bodyPr/>
                    <a:lstStyle/>
                    <a:p>
                      <a:pPr algn="l" fontAlgn="b"/>
                      <a:r>
                        <a:rPr lang="en-US" sz="700" u="none" strike="noStrike">
                          <a:effectLst/>
                        </a:rPr>
                        <a:t>Payment Issues</a:t>
                      </a:r>
                      <a:endParaRPr lang="en-US" sz="70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700" u="none" strike="noStrike">
                          <a:effectLst/>
                        </a:rPr>
                        <a:t>0.7%</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0.5%</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3.2%</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2.6%</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2.2%</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1.8%</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dirty="0">
                          <a:solidFill>
                            <a:schemeClr val="bg1"/>
                          </a:solidFill>
                          <a:effectLst/>
                        </a:rPr>
                        <a:t>2.0%</a:t>
                      </a:r>
                      <a:endParaRPr lang="en-US" sz="700" b="0" i="0" u="none" strike="noStrike" dirty="0">
                        <a:solidFill>
                          <a:schemeClr val="bg1"/>
                        </a:solidFill>
                        <a:effectLst/>
                        <a:latin typeface="Calibri" panose="020F0502020204030204" pitchFamily="34" charset="0"/>
                      </a:endParaRPr>
                    </a:p>
                  </a:txBody>
                  <a:tcPr marL="5864" marR="5864" marT="5864" marB="0" anchor="ctr">
                    <a:solidFill>
                      <a:srgbClr val="FF0000"/>
                    </a:solidFill>
                  </a:tcPr>
                </a:tc>
                <a:tc>
                  <a:txBody>
                    <a:bodyPr/>
                    <a:lstStyle/>
                    <a:p>
                      <a:pPr algn="ctr" fontAlgn="b"/>
                      <a:r>
                        <a:rPr lang="en-US" sz="700" u="none" strike="noStrike" dirty="0">
                          <a:solidFill>
                            <a:schemeClr val="tx1"/>
                          </a:solidFill>
                          <a:effectLst/>
                        </a:rPr>
                        <a:t>1%</a:t>
                      </a:r>
                      <a:endParaRPr lang="en-US" sz="700" b="0" i="0" u="none" strike="noStrike" dirty="0">
                        <a:solidFill>
                          <a:schemeClr val="tx1"/>
                        </a:solidFill>
                        <a:effectLst/>
                        <a:latin typeface="Calibri" panose="020F0502020204030204" pitchFamily="34" charset="0"/>
                      </a:endParaRPr>
                    </a:p>
                  </a:txBody>
                  <a:tcPr marL="9525" marR="9525" marT="9525" marB="0" anchor="ctr">
                    <a:solidFill>
                      <a:srgbClr val="FFFFFF"/>
                    </a:solidFill>
                  </a:tcP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0.7%</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0.9%</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1.9%</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1.8%</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0.7%</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0.4%</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9525" marR="9525" marT="9525" marB="0" anchor="ctr">
                    <a:solidFill>
                      <a:srgbClr val="FFFFFF"/>
                    </a:solidFill>
                  </a:tcPr>
                </a:tc>
                <a:extLst>
                  <a:ext uri="{0D108BD9-81ED-4DB2-BD59-A6C34878D82A}">
                    <a16:rowId xmlns:a16="http://schemas.microsoft.com/office/drawing/2014/main" val="528626910"/>
                  </a:ext>
                </a:extLst>
              </a:tr>
              <a:tr h="156554">
                <a:tc>
                  <a:txBody>
                    <a:bodyPr/>
                    <a:lstStyle/>
                    <a:p>
                      <a:pPr algn="l" fontAlgn="b"/>
                      <a:r>
                        <a:rPr lang="en-US" sz="700" u="none" strike="noStrike">
                          <a:effectLst/>
                        </a:rPr>
                        <a:t>Promotion/offers Issues</a:t>
                      </a:r>
                      <a:endParaRPr lang="en-US" sz="70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700" u="none" strike="noStrike">
                          <a:effectLst/>
                        </a:rPr>
                        <a:t>3.9%</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1.8%</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0.6%</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2.2%</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2.2%</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0.9%</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dirty="0">
                          <a:effectLst/>
                        </a:rPr>
                        <a:t>0.9%</a:t>
                      </a:r>
                      <a:endParaRPr lang="en-US" sz="700" b="0" i="0" u="none" strike="noStrike" dirty="0">
                        <a:solidFill>
                          <a:srgbClr val="000000"/>
                        </a:solidFill>
                        <a:effectLst/>
                        <a:latin typeface="Calibri" panose="020F0502020204030204" pitchFamily="34" charset="0"/>
                      </a:endParaRPr>
                    </a:p>
                  </a:txBody>
                  <a:tcPr marL="5864" marR="5864" marT="5864" marB="0" anchor="ctr">
                    <a:solidFill>
                      <a:srgbClr val="FFFF00"/>
                    </a:solidFill>
                  </a:tcPr>
                </a:tc>
                <a:tc>
                  <a:txBody>
                    <a:bodyPr/>
                    <a:lstStyle/>
                    <a:p>
                      <a:pPr algn="ctr" fontAlgn="b"/>
                      <a:r>
                        <a:rPr lang="en-US" sz="700" u="none" strike="noStrike" dirty="0">
                          <a:solidFill>
                            <a:schemeClr val="tx1"/>
                          </a:solidFill>
                          <a:effectLst/>
                        </a:rPr>
                        <a:t>2%</a:t>
                      </a:r>
                      <a:endParaRPr lang="en-US" sz="700" b="0" i="0" u="none" strike="noStrike" dirty="0">
                        <a:solidFill>
                          <a:schemeClr val="tx1"/>
                        </a:solidFill>
                        <a:effectLst/>
                        <a:latin typeface="Calibri" panose="020F0502020204030204" pitchFamily="34" charset="0"/>
                      </a:endParaRPr>
                    </a:p>
                  </a:txBody>
                  <a:tcPr marL="9525" marR="9525" marT="9525" marB="0" anchor="ctr">
                    <a:solidFill>
                      <a:srgbClr val="FFFFFF"/>
                    </a:solidFill>
                  </a:tcP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0.9%</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1.3%</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0.9%</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1.6%</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0.7%</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dirty="0">
                          <a:effectLst/>
                        </a:rPr>
                        <a:t>0.2%</a:t>
                      </a:r>
                      <a:endParaRPr lang="en-US" sz="700" b="0" i="0" u="none" strike="noStrike" dirty="0">
                        <a:solidFill>
                          <a:srgbClr val="000000"/>
                        </a:solidFill>
                        <a:effectLst/>
                        <a:latin typeface="Calibri" panose="020F0502020204030204" pitchFamily="34" charset="0"/>
                      </a:endParaRPr>
                    </a:p>
                  </a:txBody>
                  <a:tcPr marL="5864" marR="5864" marT="5864" marB="0" anchor="ctr">
                    <a:solidFill>
                      <a:srgbClr val="FFFF00"/>
                    </a:solidFill>
                  </a:tcPr>
                </a:tc>
                <a:tc>
                  <a:txBody>
                    <a:bodyPr/>
                    <a:lstStyle/>
                    <a:p>
                      <a:pPr algn="ct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9525" marR="9525" marT="9525" marB="0" anchor="ctr">
                    <a:solidFill>
                      <a:srgbClr val="FFFFFF"/>
                    </a:solidFill>
                  </a:tcPr>
                </a:tc>
                <a:extLst>
                  <a:ext uri="{0D108BD9-81ED-4DB2-BD59-A6C34878D82A}">
                    <a16:rowId xmlns:a16="http://schemas.microsoft.com/office/drawing/2014/main" val="2743067494"/>
                  </a:ext>
                </a:extLst>
              </a:tr>
              <a:tr h="156554">
                <a:tc>
                  <a:txBody>
                    <a:bodyPr/>
                    <a:lstStyle/>
                    <a:p>
                      <a:pPr algn="l" fontAlgn="b"/>
                      <a:r>
                        <a:rPr lang="en-US" sz="700" u="none" strike="noStrike">
                          <a:effectLst/>
                        </a:rPr>
                        <a:t>Validity Issues</a:t>
                      </a:r>
                      <a:endParaRPr lang="en-US" sz="70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700" u="none" strike="noStrike">
                          <a:effectLst/>
                        </a:rPr>
                        <a:t>0.2%</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dirty="0">
                          <a:effectLst/>
                        </a:rPr>
                        <a:t>0.0%</a:t>
                      </a:r>
                      <a:endParaRPr lang="en-US" sz="700" b="0" i="0" u="none" strike="noStrike" dirty="0">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0.5%</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0.2%</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b"/>
                      <a:r>
                        <a:rPr lang="en-US" sz="700" u="none" strike="noStrike" dirty="0">
                          <a:solidFill>
                            <a:schemeClr val="tx1"/>
                          </a:solidFill>
                          <a:effectLst/>
                        </a:rPr>
                        <a:t>0%</a:t>
                      </a:r>
                      <a:endParaRPr lang="en-US" sz="700" b="0" i="0" u="none" strike="noStrike" dirty="0">
                        <a:solidFill>
                          <a:schemeClr val="tx1"/>
                        </a:solidFill>
                        <a:effectLst/>
                        <a:latin typeface="Calibri" panose="020F0502020204030204" pitchFamily="34" charset="0"/>
                      </a:endParaRPr>
                    </a:p>
                  </a:txBody>
                  <a:tcPr marL="9525" marR="9525" marT="9525" marB="0" anchor="ctr">
                    <a:solidFill>
                      <a:srgbClr val="FFFFFF"/>
                    </a:solidFill>
                  </a:tcP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9525" marR="9525" marT="9525" marB="0" anchor="ctr">
                    <a:solidFill>
                      <a:srgbClr val="FFFFFF"/>
                    </a:solidFill>
                  </a:tcPr>
                </a:tc>
                <a:extLst>
                  <a:ext uri="{0D108BD9-81ED-4DB2-BD59-A6C34878D82A}">
                    <a16:rowId xmlns:a16="http://schemas.microsoft.com/office/drawing/2014/main" val="2626366532"/>
                  </a:ext>
                </a:extLst>
              </a:tr>
              <a:tr h="156554">
                <a:tc>
                  <a:txBody>
                    <a:bodyPr/>
                    <a:lstStyle/>
                    <a:p>
                      <a:pPr algn="l" fontAlgn="b"/>
                      <a:r>
                        <a:rPr lang="en-US" sz="700" u="none" strike="noStrike">
                          <a:effectLst/>
                        </a:rPr>
                        <a:t>Not Trusting the Brand</a:t>
                      </a:r>
                      <a:endParaRPr lang="en-US" sz="70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700" u="none" strike="noStrike">
                          <a:effectLst/>
                        </a:rPr>
                        <a:t>6.8%</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5.4%</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10.4%</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10.5%</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11.3%</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5.7%</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dirty="0">
                          <a:effectLst/>
                        </a:rPr>
                        <a:t>4.8%</a:t>
                      </a:r>
                      <a:endParaRPr lang="en-US" sz="700" b="0" i="0" u="none" strike="noStrike" dirty="0">
                        <a:solidFill>
                          <a:srgbClr val="000000"/>
                        </a:solidFill>
                        <a:effectLst/>
                        <a:latin typeface="Calibri" panose="020F0502020204030204" pitchFamily="34" charset="0"/>
                      </a:endParaRPr>
                    </a:p>
                  </a:txBody>
                  <a:tcPr marL="5864" marR="5864" marT="5864" marB="0" anchor="ctr">
                    <a:solidFill>
                      <a:srgbClr val="FFFF00"/>
                    </a:solidFill>
                  </a:tcPr>
                </a:tc>
                <a:tc>
                  <a:txBody>
                    <a:bodyPr/>
                    <a:lstStyle/>
                    <a:p>
                      <a:pPr algn="ctr" fontAlgn="b"/>
                      <a:r>
                        <a:rPr lang="en-US" sz="700" u="none" strike="noStrike" dirty="0">
                          <a:solidFill>
                            <a:schemeClr val="tx1"/>
                          </a:solidFill>
                          <a:effectLst/>
                        </a:rPr>
                        <a:t>7%</a:t>
                      </a:r>
                      <a:endParaRPr lang="en-US" sz="700" b="0" i="0" u="none" strike="noStrike" dirty="0">
                        <a:solidFill>
                          <a:schemeClr val="tx1"/>
                        </a:solidFill>
                        <a:effectLst/>
                        <a:latin typeface="Calibri" panose="020F0502020204030204" pitchFamily="34" charset="0"/>
                      </a:endParaRPr>
                    </a:p>
                  </a:txBody>
                  <a:tcPr marL="9525" marR="9525" marT="9525" marB="0" anchor="ctr">
                    <a:solidFill>
                      <a:srgbClr val="FFFFFF"/>
                    </a:solidFill>
                  </a:tcP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6.9%</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4.1%</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7.8%</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7.0%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4.3%</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3.0%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dirty="0">
                          <a:effectLst/>
                        </a:rPr>
                        <a:t>3.3%</a:t>
                      </a:r>
                      <a:endParaRPr lang="en-US" sz="700" b="0" i="0" u="none" strike="noStrike" dirty="0">
                        <a:solidFill>
                          <a:srgbClr val="000000"/>
                        </a:solidFill>
                        <a:effectLst/>
                        <a:latin typeface="Calibri" panose="020F0502020204030204" pitchFamily="34" charset="0"/>
                      </a:endParaRPr>
                    </a:p>
                  </a:txBody>
                  <a:tcPr marL="5864" marR="5864" marT="5864" marB="0" anchor="ctr">
                    <a:solidFill>
                      <a:srgbClr val="FFFF00"/>
                    </a:solidFill>
                  </a:tcPr>
                </a:tc>
                <a:tc>
                  <a:txBody>
                    <a:bodyPr/>
                    <a:lstStyle/>
                    <a:p>
                      <a:pPr algn="ctr" fontAlgn="b"/>
                      <a:r>
                        <a:rPr lang="en-US" sz="700" u="none" strike="noStrike" dirty="0">
                          <a:effectLst/>
                        </a:rPr>
                        <a:t>5%</a:t>
                      </a:r>
                      <a:endParaRPr lang="en-US" sz="700" b="0" i="0" u="none" strike="noStrike" dirty="0">
                        <a:solidFill>
                          <a:srgbClr val="000000"/>
                        </a:solidFill>
                        <a:effectLst/>
                        <a:latin typeface="Calibri" panose="020F0502020204030204" pitchFamily="34" charset="0"/>
                      </a:endParaRPr>
                    </a:p>
                  </a:txBody>
                  <a:tcPr marL="9525" marR="9525" marT="9525" marB="0" anchor="ctr">
                    <a:solidFill>
                      <a:srgbClr val="FFFFFF"/>
                    </a:solidFill>
                  </a:tcPr>
                </a:tc>
                <a:extLst>
                  <a:ext uri="{0D108BD9-81ED-4DB2-BD59-A6C34878D82A}">
                    <a16:rowId xmlns:a16="http://schemas.microsoft.com/office/drawing/2014/main" val="3396712572"/>
                  </a:ext>
                </a:extLst>
              </a:tr>
              <a:tr h="156554">
                <a:tc>
                  <a:txBody>
                    <a:bodyPr/>
                    <a:lstStyle/>
                    <a:p>
                      <a:pPr algn="l" fontAlgn="b"/>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b"/>
                      <a:r>
                        <a:rPr lang="en-US" sz="700" u="none" strike="noStrike" dirty="0">
                          <a:solidFill>
                            <a:schemeClr val="tx1"/>
                          </a:solidFill>
                          <a:effectLst/>
                        </a:rPr>
                        <a:t> </a:t>
                      </a:r>
                      <a:endParaRPr lang="en-US" sz="700" b="0" i="0" u="none" strike="noStrike" dirty="0">
                        <a:solidFill>
                          <a:schemeClr val="tx1"/>
                        </a:solidFill>
                        <a:effectLst/>
                        <a:latin typeface="Calibri" panose="020F0502020204030204" pitchFamily="34" charset="0"/>
                      </a:endParaRPr>
                    </a:p>
                  </a:txBody>
                  <a:tcPr marL="9525" marR="9525" marT="9525" marB="0" anchor="ctr">
                    <a:solidFill>
                      <a:srgbClr val="FFFFFF"/>
                    </a:solidFill>
                  </a:tcP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b"/>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9525" marR="9525" marT="9525" marB="0" anchor="ctr">
                    <a:solidFill>
                      <a:srgbClr val="FFFFFF"/>
                    </a:solidFill>
                  </a:tcPr>
                </a:tc>
                <a:extLst>
                  <a:ext uri="{0D108BD9-81ED-4DB2-BD59-A6C34878D82A}">
                    <a16:rowId xmlns:a16="http://schemas.microsoft.com/office/drawing/2014/main" val="3871953238"/>
                  </a:ext>
                </a:extLst>
              </a:tr>
              <a:tr h="156554">
                <a:tc>
                  <a:txBody>
                    <a:bodyPr/>
                    <a:lstStyle/>
                    <a:p>
                      <a:pPr algn="l" fontAlgn="b"/>
                      <a:r>
                        <a:rPr lang="en-US" sz="700" u="none" strike="noStrike">
                          <a:effectLst/>
                        </a:rPr>
                        <a:t>Speed of delivery good</a:t>
                      </a:r>
                      <a:endParaRPr lang="en-US" sz="70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dirty="0">
                          <a:effectLst/>
                        </a:rPr>
                        <a:t>0.0%</a:t>
                      </a:r>
                      <a:endParaRPr lang="en-US" sz="700" b="0" i="0" u="none" strike="noStrike" dirty="0">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0.2%</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dirty="0">
                          <a:effectLst/>
                        </a:rPr>
                        <a:t>0.0%</a:t>
                      </a:r>
                      <a:endParaRPr lang="en-US" sz="700" b="0" i="0" u="none" strike="noStrike" dirty="0">
                        <a:solidFill>
                          <a:srgbClr val="000000"/>
                        </a:solidFill>
                        <a:effectLst/>
                        <a:latin typeface="Calibri" panose="020F0502020204030204" pitchFamily="34" charset="0"/>
                      </a:endParaRPr>
                    </a:p>
                  </a:txBody>
                  <a:tcPr marL="5864" marR="5864" marT="5864" marB="0" anchor="ctr"/>
                </a:tc>
                <a:tc>
                  <a:txBody>
                    <a:bodyPr/>
                    <a:lstStyle/>
                    <a:p>
                      <a:pPr algn="ctr" fontAlgn="b"/>
                      <a:r>
                        <a:rPr lang="en-US" sz="700" u="none" strike="noStrike" dirty="0">
                          <a:solidFill>
                            <a:schemeClr val="tx1"/>
                          </a:solidFill>
                          <a:effectLst/>
                        </a:rPr>
                        <a:t>0%</a:t>
                      </a:r>
                      <a:endParaRPr lang="en-US" sz="700" b="0" i="0" u="none" strike="noStrike" dirty="0">
                        <a:solidFill>
                          <a:schemeClr val="tx1"/>
                        </a:solidFill>
                        <a:effectLst/>
                        <a:latin typeface="Calibri" panose="020F0502020204030204" pitchFamily="34" charset="0"/>
                      </a:endParaRPr>
                    </a:p>
                  </a:txBody>
                  <a:tcPr marL="9525" marR="9525" marT="9525" marB="0" anchor="ctr">
                    <a:solidFill>
                      <a:srgbClr val="FFFFFF"/>
                    </a:solidFill>
                  </a:tcP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b"/>
                      <a:r>
                        <a:rPr lang="en-US" sz="700" u="none" strike="noStrike" dirty="0">
                          <a:effectLst/>
                        </a:rPr>
                        <a:t>0%</a:t>
                      </a:r>
                      <a:endParaRPr lang="en-US" sz="700" b="0" i="0" u="none" strike="noStrike" dirty="0">
                        <a:solidFill>
                          <a:srgbClr val="000000"/>
                        </a:solidFill>
                        <a:effectLst/>
                        <a:latin typeface="Calibri" panose="020F0502020204030204" pitchFamily="34" charset="0"/>
                      </a:endParaRPr>
                    </a:p>
                  </a:txBody>
                  <a:tcPr marL="9525" marR="9525" marT="9525" marB="0" anchor="ctr">
                    <a:solidFill>
                      <a:srgbClr val="FFFFFF"/>
                    </a:solidFill>
                  </a:tcPr>
                </a:tc>
                <a:extLst>
                  <a:ext uri="{0D108BD9-81ED-4DB2-BD59-A6C34878D82A}">
                    <a16:rowId xmlns:a16="http://schemas.microsoft.com/office/drawing/2014/main" val="101519619"/>
                  </a:ext>
                </a:extLst>
              </a:tr>
              <a:tr h="156554">
                <a:tc>
                  <a:txBody>
                    <a:bodyPr/>
                    <a:lstStyle/>
                    <a:p>
                      <a:pPr algn="l" fontAlgn="b"/>
                      <a:r>
                        <a:rPr lang="en-US" sz="700" u="none" strike="noStrike">
                          <a:effectLst/>
                        </a:rPr>
                        <a:t>App/ Web good</a:t>
                      </a:r>
                      <a:endParaRPr lang="en-US" sz="70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700" u="none" strike="noStrike">
                          <a:effectLst/>
                        </a:rPr>
                        <a:t>0.3%</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dirty="0">
                          <a:effectLst/>
                        </a:rPr>
                        <a:t>0.0%</a:t>
                      </a:r>
                      <a:endParaRPr lang="en-US" sz="700" b="0" i="0" u="none" strike="noStrike" dirty="0">
                        <a:solidFill>
                          <a:srgbClr val="000000"/>
                        </a:solidFill>
                        <a:effectLst/>
                        <a:latin typeface="Calibri" panose="020F0502020204030204" pitchFamily="34" charset="0"/>
                      </a:endParaRPr>
                    </a:p>
                  </a:txBody>
                  <a:tcPr marL="5864" marR="5864" marT="5864" marB="0" anchor="ctr"/>
                </a:tc>
                <a:tc>
                  <a:txBody>
                    <a:bodyPr/>
                    <a:lstStyle/>
                    <a:p>
                      <a:pPr algn="ctr" fontAlgn="b"/>
                      <a:r>
                        <a:rPr lang="en-US" sz="700" u="none" strike="noStrike" dirty="0">
                          <a:solidFill>
                            <a:schemeClr val="tx1"/>
                          </a:solidFill>
                          <a:effectLst/>
                        </a:rPr>
                        <a:t>0%</a:t>
                      </a:r>
                      <a:endParaRPr lang="en-US" sz="700" b="0" i="0" u="none" strike="noStrike" dirty="0">
                        <a:solidFill>
                          <a:schemeClr val="tx1"/>
                        </a:solidFill>
                        <a:effectLst/>
                        <a:latin typeface="Calibri" panose="020F0502020204030204" pitchFamily="34" charset="0"/>
                      </a:endParaRPr>
                    </a:p>
                  </a:txBody>
                  <a:tcPr marL="9525" marR="9525" marT="9525" marB="0" anchor="ctr">
                    <a:solidFill>
                      <a:srgbClr val="FFFFFF"/>
                    </a:solidFill>
                  </a:tcP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0.1%</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b"/>
                      <a:r>
                        <a:rPr lang="en-US" sz="700" u="none" strike="noStrike" dirty="0">
                          <a:effectLst/>
                        </a:rPr>
                        <a:t>0%</a:t>
                      </a:r>
                      <a:endParaRPr lang="en-US" sz="700" b="0" i="0" u="none" strike="noStrike" dirty="0">
                        <a:solidFill>
                          <a:srgbClr val="000000"/>
                        </a:solidFill>
                        <a:effectLst/>
                        <a:latin typeface="Calibri" panose="020F0502020204030204" pitchFamily="34" charset="0"/>
                      </a:endParaRPr>
                    </a:p>
                  </a:txBody>
                  <a:tcPr marL="9525" marR="9525" marT="9525" marB="0" anchor="ctr">
                    <a:solidFill>
                      <a:srgbClr val="FFFFFF"/>
                    </a:solidFill>
                  </a:tcPr>
                </a:tc>
                <a:extLst>
                  <a:ext uri="{0D108BD9-81ED-4DB2-BD59-A6C34878D82A}">
                    <a16:rowId xmlns:a16="http://schemas.microsoft.com/office/drawing/2014/main" val="1872951823"/>
                  </a:ext>
                </a:extLst>
              </a:tr>
              <a:tr h="156554">
                <a:tc>
                  <a:txBody>
                    <a:bodyPr/>
                    <a:lstStyle/>
                    <a:p>
                      <a:pPr algn="l" fontAlgn="b"/>
                      <a:r>
                        <a:rPr lang="en-US" sz="700" u="none" strike="noStrike">
                          <a:effectLst/>
                        </a:rPr>
                        <a:t>Promotion/offers good</a:t>
                      </a:r>
                      <a:endParaRPr lang="en-US" sz="70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dirty="0">
                          <a:effectLst/>
                        </a:rPr>
                        <a:t>0.0%</a:t>
                      </a:r>
                      <a:endParaRPr lang="en-US" sz="700" b="0" i="0" u="none" strike="noStrike" dirty="0">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b"/>
                      <a:r>
                        <a:rPr lang="en-US" sz="700" u="none" strike="noStrike" dirty="0">
                          <a:solidFill>
                            <a:schemeClr val="tx1"/>
                          </a:solidFill>
                          <a:effectLst/>
                        </a:rPr>
                        <a:t>0%</a:t>
                      </a:r>
                      <a:endParaRPr lang="en-US" sz="700" b="0" i="0" u="none" strike="noStrike" dirty="0">
                        <a:solidFill>
                          <a:schemeClr val="tx1"/>
                        </a:solidFill>
                        <a:effectLst/>
                        <a:latin typeface="Calibri" panose="020F0502020204030204" pitchFamily="34" charset="0"/>
                      </a:endParaRPr>
                    </a:p>
                  </a:txBody>
                  <a:tcPr marL="9525" marR="9525" marT="9525" marB="0" anchor="ctr">
                    <a:solidFill>
                      <a:srgbClr val="FFFFFF"/>
                    </a:solidFill>
                  </a:tcP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9525" marR="9525" marT="9525" marB="0" anchor="ctr">
                    <a:solidFill>
                      <a:srgbClr val="FFFFFF"/>
                    </a:solidFill>
                  </a:tcPr>
                </a:tc>
                <a:extLst>
                  <a:ext uri="{0D108BD9-81ED-4DB2-BD59-A6C34878D82A}">
                    <a16:rowId xmlns:a16="http://schemas.microsoft.com/office/drawing/2014/main" val="1255395142"/>
                  </a:ext>
                </a:extLst>
              </a:tr>
              <a:tr h="156554">
                <a:tc>
                  <a:txBody>
                    <a:bodyPr/>
                    <a:lstStyle/>
                    <a:p>
                      <a:pPr algn="l" fontAlgn="b"/>
                      <a:r>
                        <a:rPr lang="en-US" sz="700" u="none" strike="noStrike">
                          <a:effectLst/>
                        </a:rPr>
                        <a:t>Price is good</a:t>
                      </a:r>
                      <a:endParaRPr lang="en-US" sz="70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b"/>
                      <a:r>
                        <a:rPr lang="en-US" sz="700" u="none" strike="noStrike" dirty="0">
                          <a:solidFill>
                            <a:schemeClr val="tx1"/>
                          </a:solidFill>
                          <a:effectLst/>
                        </a:rPr>
                        <a:t>0%</a:t>
                      </a:r>
                      <a:endParaRPr lang="en-US" sz="700" b="0" i="0" u="none" strike="noStrike" dirty="0">
                        <a:solidFill>
                          <a:schemeClr val="tx1"/>
                        </a:solidFill>
                        <a:effectLst/>
                        <a:latin typeface="Calibri" panose="020F0502020204030204" pitchFamily="34" charset="0"/>
                      </a:endParaRPr>
                    </a:p>
                  </a:txBody>
                  <a:tcPr marL="9525" marR="9525" marT="9525" marB="0" anchor="ctr">
                    <a:solidFill>
                      <a:srgbClr val="FFFFFF"/>
                    </a:solidFill>
                  </a:tcP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b"/>
                      <a:r>
                        <a:rPr lang="en-US" sz="700" u="none" strike="noStrike" dirty="0">
                          <a:effectLst/>
                        </a:rPr>
                        <a:t>0%</a:t>
                      </a:r>
                      <a:endParaRPr lang="en-US" sz="700" b="0" i="0" u="none" strike="noStrike" dirty="0">
                        <a:solidFill>
                          <a:srgbClr val="000000"/>
                        </a:solidFill>
                        <a:effectLst/>
                        <a:latin typeface="Calibri" panose="020F0502020204030204" pitchFamily="34" charset="0"/>
                      </a:endParaRPr>
                    </a:p>
                  </a:txBody>
                  <a:tcPr marL="9525" marR="9525" marT="9525" marB="0" anchor="ctr">
                    <a:solidFill>
                      <a:srgbClr val="FFFFFF"/>
                    </a:solidFill>
                  </a:tcPr>
                </a:tc>
                <a:extLst>
                  <a:ext uri="{0D108BD9-81ED-4DB2-BD59-A6C34878D82A}">
                    <a16:rowId xmlns:a16="http://schemas.microsoft.com/office/drawing/2014/main" val="2245362373"/>
                  </a:ext>
                </a:extLst>
              </a:tr>
              <a:tr h="156554">
                <a:tc>
                  <a:txBody>
                    <a:bodyPr/>
                    <a:lstStyle/>
                    <a:p>
                      <a:pPr algn="l" fontAlgn="b"/>
                      <a:r>
                        <a:rPr lang="en-US" sz="700" u="none" strike="noStrike">
                          <a:effectLst/>
                        </a:rPr>
                        <a:t>Customer Support good</a:t>
                      </a:r>
                      <a:endParaRPr lang="en-US" sz="70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700" u="none" strike="noStrike">
                          <a:effectLst/>
                        </a:rPr>
                        <a:t>0.2%</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b"/>
                      <a:r>
                        <a:rPr lang="en-US" sz="700" u="none" strike="noStrike" dirty="0">
                          <a:solidFill>
                            <a:schemeClr val="tx1"/>
                          </a:solidFill>
                          <a:effectLst/>
                        </a:rPr>
                        <a:t>0%</a:t>
                      </a:r>
                      <a:endParaRPr lang="en-US" sz="700" b="0" i="0" u="none" strike="noStrike" dirty="0">
                        <a:solidFill>
                          <a:schemeClr val="tx1"/>
                        </a:solidFill>
                        <a:effectLst/>
                        <a:latin typeface="Calibri" panose="020F0502020204030204" pitchFamily="34" charset="0"/>
                      </a:endParaRPr>
                    </a:p>
                  </a:txBody>
                  <a:tcPr marL="9525" marR="9525" marT="9525" marB="0" anchor="ctr">
                    <a:solidFill>
                      <a:srgbClr val="FFFFFF"/>
                    </a:solidFill>
                  </a:tcP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b"/>
                      <a:r>
                        <a:rPr lang="en-US" sz="700" u="none" strike="noStrike" dirty="0">
                          <a:effectLst/>
                        </a:rPr>
                        <a:t>0%</a:t>
                      </a:r>
                      <a:endParaRPr lang="en-US" sz="700" b="0" i="0" u="none" strike="noStrike" dirty="0">
                        <a:solidFill>
                          <a:srgbClr val="000000"/>
                        </a:solidFill>
                        <a:effectLst/>
                        <a:latin typeface="Calibri" panose="020F0502020204030204" pitchFamily="34" charset="0"/>
                      </a:endParaRPr>
                    </a:p>
                  </a:txBody>
                  <a:tcPr marL="9525" marR="9525" marT="9525" marB="0" anchor="ctr">
                    <a:solidFill>
                      <a:srgbClr val="FFFFFF"/>
                    </a:solidFill>
                  </a:tcPr>
                </a:tc>
                <a:extLst>
                  <a:ext uri="{0D108BD9-81ED-4DB2-BD59-A6C34878D82A}">
                    <a16:rowId xmlns:a16="http://schemas.microsoft.com/office/drawing/2014/main" val="1201789641"/>
                  </a:ext>
                </a:extLst>
              </a:tr>
              <a:tr h="156554">
                <a:tc>
                  <a:txBody>
                    <a:bodyPr/>
                    <a:lstStyle/>
                    <a:p>
                      <a:pPr algn="l" fontAlgn="b"/>
                      <a:r>
                        <a:rPr lang="en-US" sz="700" u="none" strike="noStrike">
                          <a:effectLst/>
                        </a:rPr>
                        <a:t>Easy to use</a:t>
                      </a:r>
                      <a:endParaRPr lang="en-US" sz="70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700" u="none" strike="noStrike">
                          <a:effectLst/>
                        </a:rPr>
                        <a:t>0.1%</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dirty="0">
                          <a:effectLst/>
                        </a:rPr>
                        <a:t>0.0%</a:t>
                      </a:r>
                      <a:endParaRPr lang="en-US" sz="700" b="0" i="0" u="none" strike="noStrike" dirty="0">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b"/>
                      <a:r>
                        <a:rPr lang="en-US" sz="700" u="none" strike="noStrike" dirty="0">
                          <a:solidFill>
                            <a:schemeClr val="tx1"/>
                          </a:solidFill>
                          <a:effectLst/>
                        </a:rPr>
                        <a:t>0%</a:t>
                      </a:r>
                      <a:endParaRPr lang="en-US" sz="700" b="0" i="0" u="none" strike="noStrike" dirty="0">
                        <a:solidFill>
                          <a:schemeClr val="tx1"/>
                        </a:solidFill>
                        <a:effectLst/>
                        <a:latin typeface="Calibri" panose="020F0502020204030204" pitchFamily="34" charset="0"/>
                      </a:endParaRPr>
                    </a:p>
                  </a:txBody>
                  <a:tcPr marL="9525" marR="9525" marT="9525" marB="0" anchor="ctr">
                    <a:solidFill>
                      <a:srgbClr val="FFFFFF"/>
                    </a:solidFill>
                  </a:tcP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b"/>
                      <a:r>
                        <a:rPr lang="en-US" sz="700" u="none" strike="noStrike" dirty="0">
                          <a:effectLst/>
                        </a:rPr>
                        <a:t>0%</a:t>
                      </a:r>
                      <a:endParaRPr lang="en-US" sz="700" b="0" i="0" u="none" strike="noStrike" dirty="0">
                        <a:solidFill>
                          <a:srgbClr val="000000"/>
                        </a:solidFill>
                        <a:effectLst/>
                        <a:latin typeface="Calibri" panose="020F0502020204030204" pitchFamily="34" charset="0"/>
                      </a:endParaRPr>
                    </a:p>
                  </a:txBody>
                  <a:tcPr marL="9525" marR="9525" marT="9525" marB="0" anchor="ctr">
                    <a:solidFill>
                      <a:srgbClr val="FFFFFF"/>
                    </a:solidFill>
                  </a:tcPr>
                </a:tc>
                <a:extLst>
                  <a:ext uri="{0D108BD9-81ED-4DB2-BD59-A6C34878D82A}">
                    <a16:rowId xmlns:a16="http://schemas.microsoft.com/office/drawing/2014/main" val="1178670653"/>
                  </a:ext>
                </a:extLst>
              </a:tr>
              <a:tr h="156554">
                <a:tc>
                  <a:txBody>
                    <a:bodyPr/>
                    <a:lstStyle/>
                    <a:p>
                      <a:pPr algn="l" fontAlgn="b"/>
                      <a:r>
                        <a:rPr lang="en-IN" sz="700" u="none" strike="noStrike">
                          <a:effectLst/>
                        </a:rPr>
                        <a:t>Multiple Brands to choose good</a:t>
                      </a:r>
                      <a:endParaRPr lang="en-IN" sz="70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700" u="none" strike="noStrike">
                          <a:effectLst/>
                        </a:rPr>
                        <a:t>0.1%</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dirty="0">
                          <a:effectLst/>
                        </a:rPr>
                        <a:t>0.0%</a:t>
                      </a:r>
                      <a:endParaRPr lang="en-US" sz="700" b="0" i="0" u="none" strike="noStrike" dirty="0">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b"/>
                      <a:r>
                        <a:rPr lang="en-US" sz="700" u="none" strike="noStrike" dirty="0">
                          <a:solidFill>
                            <a:schemeClr val="tx1"/>
                          </a:solidFill>
                          <a:effectLst/>
                        </a:rPr>
                        <a:t>0%</a:t>
                      </a:r>
                      <a:endParaRPr lang="en-US" sz="700" b="0" i="0" u="none" strike="noStrike" dirty="0">
                        <a:solidFill>
                          <a:schemeClr val="tx1"/>
                        </a:solidFill>
                        <a:effectLst/>
                        <a:latin typeface="Calibri" panose="020F0502020204030204" pitchFamily="34" charset="0"/>
                      </a:endParaRPr>
                    </a:p>
                  </a:txBody>
                  <a:tcPr marL="9525" marR="9525" marT="9525" marB="0" anchor="ctr">
                    <a:solidFill>
                      <a:srgbClr val="FFFFFF"/>
                    </a:solidFill>
                  </a:tcP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b"/>
                      <a:r>
                        <a:rPr lang="en-US" sz="700" u="none" strike="noStrike" dirty="0">
                          <a:effectLst/>
                        </a:rPr>
                        <a:t>0%</a:t>
                      </a:r>
                      <a:endParaRPr lang="en-US" sz="700" b="0" i="0" u="none" strike="noStrike" dirty="0">
                        <a:solidFill>
                          <a:srgbClr val="000000"/>
                        </a:solidFill>
                        <a:effectLst/>
                        <a:latin typeface="Calibri" panose="020F0502020204030204" pitchFamily="34" charset="0"/>
                      </a:endParaRPr>
                    </a:p>
                  </a:txBody>
                  <a:tcPr marL="9525" marR="9525" marT="9525" marB="0" anchor="ctr">
                    <a:solidFill>
                      <a:srgbClr val="FFFFFF"/>
                    </a:solidFill>
                  </a:tcPr>
                </a:tc>
                <a:extLst>
                  <a:ext uri="{0D108BD9-81ED-4DB2-BD59-A6C34878D82A}">
                    <a16:rowId xmlns:a16="http://schemas.microsoft.com/office/drawing/2014/main" val="2089707476"/>
                  </a:ext>
                </a:extLst>
              </a:tr>
              <a:tr h="156554">
                <a:tc>
                  <a:txBody>
                    <a:bodyPr/>
                    <a:lstStyle/>
                    <a:p>
                      <a:pPr algn="l" fontAlgn="b"/>
                      <a:r>
                        <a:rPr lang="en-US" sz="700" u="none" strike="noStrike">
                          <a:effectLst/>
                        </a:rPr>
                        <a:t>Delivery of service good</a:t>
                      </a:r>
                      <a:endParaRPr lang="en-US" sz="70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b"/>
                      <a:r>
                        <a:rPr lang="en-US" sz="700" u="none" strike="noStrike" dirty="0">
                          <a:solidFill>
                            <a:schemeClr val="tx1"/>
                          </a:solidFill>
                          <a:effectLst/>
                        </a:rPr>
                        <a:t>0%</a:t>
                      </a:r>
                      <a:endParaRPr lang="en-US" sz="700" b="0" i="0" u="none" strike="noStrike" dirty="0">
                        <a:solidFill>
                          <a:schemeClr val="tx1"/>
                        </a:solidFill>
                        <a:effectLst/>
                        <a:latin typeface="Calibri" panose="020F0502020204030204" pitchFamily="34" charset="0"/>
                      </a:endParaRPr>
                    </a:p>
                  </a:txBody>
                  <a:tcPr marL="9525" marR="9525" marT="9525" marB="0" anchor="ctr">
                    <a:solidFill>
                      <a:srgbClr val="FFFFFF"/>
                    </a:solidFill>
                  </a:tcP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b"/>
                      <a:r>
                        <a:rPr lang="en-US" sz="700" u="none" strike="noStrike" dirty="0">
                          <a:effectLst/>
                        </a:rPr>
                        <a:t>0%</a:t>
                      </a:r>
                      <a:endParaRPr lang="en-US" sz="700" b="0" i="0" u="none" strike="noStrike" dirty="0">
                        <a:solidFill>
                          <a:srgbClr val="000000"/>
                        </a:solidFill>
                        <a:effectLst/>
                        <a:latin typeface="Calibri" panose="020F0502020204030204" pitchFamily="34" charset="0"/>
                      </a:endParaRPr>
                    </a:p>
                  </a:txBody>
                  <a:tcPr marL="9525" marR="9525" marT="9525" marB="0" anchor="ctr">
                    <a:solidFill>
                      <a:srgbClr val="FFFFFF"/>
                    </a:solidFill>
                  </a:tcPr>
                </a:tc>
                <a:extLst>
                  <a:ext uri="{0D108BD9-81ED-4DB2-BD59-A6C34878D82A}">
                    <a16:rowId xmlns:a16="http://schemas.microsoft.com/office/drawing/2014/main" val="493059539"/>
                  </a:ext>
                </a:extLst>
              </a:tr>
              <a:tr h="164382">
                <a:tc>
                  <a:txBody>
                    <a:bodyPr/>
                    <a:lstStyle/>
                    <a:p>
                      <a:pPr algn="l" fontAlgn="b"/>
                      <a:r>
                        <a:rPr lang="en-US" sz="700" u="none" strike="noStrike">
                          <a:effectLst/>
                        </a:rPr>
                        <a:t>Payment Good</a:t>
                      </a:r>
                      <a:endParaRPr lang="en-US" sz="70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dirty="0">
                          <a:effectLst/>
                        </a:rPr>
                        <a:t>0%</a:t>
                      </a:r>
                      <a:endParaRPr lang="en-US" sz="700" b="0" i="0" u="none" strike="noStrike" dirty="0">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b"/>
                      <a:r>
                        <a:rPr lang="en-US" sz="700" u="none" strike="noStrike" dirty="0">
                          <a:solidFill>
                            <a:schemeClr val="tx1"/>
                          </a:solidFill>
                          <a:effectLst/>
                        </a:rPr>
                        <a:t>0%</a:t>
                      </a:r>
                      <a:endParaRPr lang="en-US" sz="700" b="0" i="0" u="none" strike="noStrike" dirty="0">
                        <a:solidFill>
                          <a:schemeClr val="tx1"/>
                        </a:solidFill>
                        <a:effectLst/>
                        <a:latin typeface="Calibri" panose="020F0502020204030204" pitchFamily="34" charset="0"/>
                      </a:endParaRPr>
                    </a:p>
                  </a:txBody>
                  <a:tcPr marL="9525" marR="9525" marT="9525" marB="0" anchor="ctr">
                    <a:solidFill>
                      <a:srgbClr val="FFFFFF"/>
                    </a:solidFill>
                  </a:tcP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b"/>
                      <a:r>
                        <a:rPr lang="en-US" sz="700" u="none" strike="noStrike" dirty="0">
                          <a:effectLst/>
                        </a:rPr>
                        <a:t>0%</a:t>
                      </a:r>
                      <a:endParaRPr lang="en-US" sz="700" b="0" i="0" u="none" strike="noStrike" dirty="0">
                        <a:solidFill>
                          <a:srgbClr val="000000"/>
                        </a:solidFill>
                        <a:effectLst/>
                        <a:latin typeface="Calibri" panose="020F0502020204030204" pitchFamily="34" charset="0"/>
                      </a:endParaRPr>
                    </a:p>
                  </a:txBody>
                  <a:tcPr marL="9525" marR="9525" marT="9525" marB="0" anchor="ctr">
                    <a:solidFill>
                      <a:srgbClr val="FFFFFF"/>
                    </a:solidFill>
                  </a:tcPr>
                </a:tc>
                <a:extLst>
                  <a:ext uri="{0D108BD9-81ED-4DB2-BD59-A6C34878D82A}">
                    <a16:rowId xmlns:a16="http://schemas.microsoft.com/office/drawing/2014/main" val="1015852988"/>
                  </a:ext>
                </a:extLst>
              </a:tr>
              <a:tr h="156554">
                <a:tc>
                  <a:txBody>
                    <a:bodyPr/>
                    <a:lstStyle/>
                    <a:p>
                      <a:pPr algn="r" fontAlgn="b"/>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5864" marR="5864" marT="5864" marB="0" anchor="b"/>
                </a:tc>
                <a:tc gridSpan="7">
                  <a:txBody>
                    <a:bodyPr/>
                    <a:lstStyle/>
                    <a:p>
                      <a:pPr algn="ctr" fontAlgn="ctr"/>
                      <a:r>
                        <a:rPr lang="en-US" sz="700" u="none" strike="noStrike" dirty="0">
                          <a:effectLst/>
                        </a:rPr>
                        <a:t>Positive Only</a:t>
                      </a:r>
                      <a:endParaRPr lang="en-US" sz="700" b="1" i="0" u="none" strike="noStrike" dirty="0">
                        <a:solidFill>
                          <a:srgbClr val="000000"/>
                        </a:solidFill>
                        <a:effectLst/>
                        <a:latin typeface="Calibri" panose="020F0502020204030204" pitchFamily="34" charset="0"/>
                      </a:endParaRPr>
                    </a:p>
                  </a:txBody>
                  <a:tcPr marL="5864" marR="5864" marT="5864"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ctr"/>
                      <a:endParaRPr lang="en-US" sz="700" b="1" i="0" u="none" strike="noStrike" dirty="0">
                        <a:solidFill>
                          <a:srgbClr val="000000"/>
                        </a:solidFill>
                        <a:effectLst/>
                        <a:latin typeface="Calibri" panose="020F0502020204030204" pitchFamily="34" charset="0"/>
                      </a:endParaRPr>
                    </a:p>
                  </a:txBody>
                  <a:tcPr marL="5864" marR="5864" marT="5864" marB="0" anchor="ctr">
                    <a:solidFill>
                      <a:srgbClr val="FFFFFF"/>
                    </a:solidFill>
                  </a:tcPr>
                </a:tc>
                <a:tc>
                  <a:txBody>
                    <a:bodyPr/>
                    <a:lstStyle/>
                    <a:p>
                      <a:pPr algn="ctr" fontAlgn="ctr"/>
                      <a:r>
                        <a:rPr lang="en-US" sz="700" u="none" strike="noStrike">
                          <a:effectLst/>
                        </a:rPr>
                        <a:t> </a:t>
                      </a:r>
                      <a:endParaRPr lang="en-US" sz="700" b="1" i="0" u="none" strike="noStrike">
                        <a:solidFill>
                          <a:srgbClr val="000000"/>
                        </a:solidFill>
                        <a:effectLst/>
                        <a:latin typeface="Calibri" panose="020F0502020204030204" pitchFamily="34" charset="0"/>
                      </a:endParaRPr>
                    </a:p>
                  </a:txBody>
                  <a:tcPr marL="5864" marR="5864" marT="5864" marB="0" anchor="ctr"/>
                </a:tc>
                <a:tc gridSpan="7">
                  <a:txBody>
                    <a:bodyPr/>
                    <a:lstStyle/>
                    <a:p>
                      <a:pPr algn="ctr" fontAlgn="ctr"/>
                      <a:r>
                        <a:rPr lang="en-US" sz="700" u="none" strike="noStrike">
                          <a:effectLst/>
                        </a:rPr>
                        <a:t>Praise</a:t>
                      </a:r>
                      <a:endParaRPr lang="en-US" sz="700" b="1" i="0" u="none" strike="noStrike">
                        <a:solidFill>
                          <a:srgbClr val="000000"/>
                        </a:solidFill>
                        <a:effectLst/>
                        <a:latin typeface="Calibri" panose="020F0502020204030204" pitchFamily="34" charset="0"/>
                      </a:endParaRPr>
                    </a:p>
                  </a:txBody>
                  <a:tcPr marL="5864" marR="5864" marT="5864"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ctr"/>
                      <a:endParaRPr lang="en-US" sz="700" b="1" i="0" u="none" strike="noStrike">
                        <a:solidFill>
                          <a:srgbClr val="000000"/>
                        </a:solidFill>
                        <a:effectLst/>
                        <a:latin typeface="Calibri" panose="020F0502020204030204" pitchFamily="34" charset="0"/>
                      </a:endParaRPr>
                    </a:p>
                  </a:txBody>
                  <a:tcPr marL="5864" marR="5864" marT="5864" marB="0" anchor="ctr"/>
                </a:tc>
                <a:extLst>
                  <a:ext uri="{0D108BD9-81ED-4DB2-BD59-A6C34878D82A}">
                    <a16:rowId xmlns:a16="http://schemas.microsoft.com/office/drawing/2014/main" val="1816867657"/>
                  </a:ext>
                </a:extLst>
              </a:tr>
              <a:tr h="156554">
                <a:tc>
                  <a:txBody>
                    <a:bodyPr/>
                    <a:lstStyle/>
                    <a:p>
                      <a:pPr algn="l" fontAlgn="b"/>
                      <a:r>
                        <a:rPr lang="en-US" sz="700" u="none" strike="noStrike">
                          <a:effectLst/>
                        </a:rPr>
                        <a:t>Customer Support not good</a:t>
                      </a:r>
                      <a:endParaRPr lang="en-US" sz="70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700" u="none" strike="noStrike">
                          <a:effectLst/>
                        </a:rPr>
                        <a:t>0.6%</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0.5%</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3.9%</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dirty="0">
                          <a:effectLst/>
                        </a:rPr>
                        <a:t>0.9%</a:t>
                      </a:r>
                      <a:endParaRPr lang="en-US" sz="700" b="0" i="0" u="none" strike="noStrike" dirty="0">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2.7%</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1.3%</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dirty="0">
                          <a:solidFill>
                            <a:schemeClr val="bg1"/>
                          </a:solidFill>
                          <a:effectLst/>
                        </a:rPr>
                        <a:t>1.5%</a:t>
                      </a:r>
                      <a:endParaRPr lang="en-US" sz="700" b="0" i="0" u="none" strike="noStrike" dirty="0">
                        <a:solidFill>
                          <a:schemeClr val="bg1"/>
                        </a:solidFill>
                        <a:effectLst/>
                        <a:latin typeface="Calibri" panose="020F0502020204030204" pitchFamily="34" charset="0"/>
                      </a:endParaRPr>
                    </a:p>
                  </a:txBody>
                  <a:tcPr marL="5864" marR="5864" marT="5864" marB="0" anchor="ctr">
                    <a:solidFill>
                      <a:srgbClr val="FF0000"/>
                    </a:solidFill>
                  </a:tcPr>
                </a:tc>
                <a:tc>
                  <a:txBody>
                    <a:bodyPr/>
                    <a:lstStyle/>
                    <a:p>
                      <a:pPr algn="ct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9525" marR="9525" marT="9525" marB="0" anchor="ctr">
                    <a:solidFill>
                      <a:srgbClr val="FFFFFF"/>
                    </a:solidFill>
                  </a:tcP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2.0%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4.1%</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3.9%</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3.5%</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3.2%</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dirty="0">
                          <a:effectLst/>
                        </a:rPr>
                        <a:t>2.2%</a:t>
                      </a:r>
                      <a:endParaRPr lang="en-US" sz="700" b="0" i="0" u="none" strike="noStrike" dirty="0">
                        <a:solidFill>
                          <a:srgbClr val="000000"/>
                        </a:solidFill>
                        <a:effectLst/>
                        <a:latin typeface="Calibri" panose="020F0502020204030204" pitchFamily="34" charset="0"/>
                      </a:endParaRPr>
                    </a:p>
                  </a:txBody>
                  <a:tcPr marL="5864" marR="5864" marT="5864" marB="0" anchor="ctr">
                    <a:solidFill>
                      <a:srgbClr val="FFFFFF"/>
                    </a:solidFill>
                  </a:tcPr>
                </a:tc>
                <a:tc>
                  <a:txBody>
                    <a:bodyPr/>
                    <a:lstStyle/>
                    <a:p>
                      <a:pPr marL="0" algn="ctr" defTabSz="914400" rtl="0" eaLnBrk="1" fontAlgn="ctr" latinLnBrk="0" hangingPunct="1"/>
                      <a:r>
                        <a:rPr lang="en-US" sz="700" u="none" strike="noStrike" kern="1200" dirty="0">
                          <a:solidFill>
                            <a:schemeClr val="bg1"/>
                          </a:solidFill>
                          <a:effectLst/>
                          <a:latin typeface="+mn-lt"/>
                          <a:ea typeface="+mn-ea"/>
                          <a:cs typeface="+mn-cs"/>
                        </a:rPr>
                        <a:t>3.7%</a:t>
                      </a:r>
                    </a:p>
                  </a:txBody>
                  <a:tcPr marL="5864" marR="5864" marT="5864" marB="0" anchor="ctr">
                    <a:solidFill>
                      <a:srgbClr val="FF0000"/>
                    </a:solidFill>
                  </a:tcPr>
                </a:tc>
                <a:tc>
                  <a:txBody>
                    <a:bodyPr/>
                    <a:lstStyle/>
                    <a:p>
                      <a:pPr algn="ctr" fontAlgn="b"/>
                      <a:r>
                        <a:rPr lang="en-US" sz="700" u="none" strike="noStrike" dirty="0">
                          <a:effectLst/>
                        </a:rPr>
                        <a:t>3%</a:t>
                      </a:r>
                      <a:endParaRPr lang="en-US" sz="700" b="0" i="0" u="none" strike="noStrike" dirty="0">
                        <a:solidFill>
                          <a:srgbClr val="000000"/>
                        </a:solidFill>
                        <a:effectLst/>
                        <a:latin typeface="Calibri" panose="020F0502020204030204" pitchFamily="34" charset="0"/>
                      </a:endParaRPr>
                    </a:p>
                  </a:txBody>
                  <a:tcPr marL="9525" marR="9525" marT="9525" marB="0" anchor="b">
                    <a:solidFill>
                      <a:srgbClr val="FFFFFF"/>
                    </a:solidFill>
                  </a:tcPr>
                </a:tc>
                <a:extLst>
                  <a:ext uri="{0D108BD9-81ED-4DB2-BD59-A6C34878D82A}">
                    <a16:rowId xmlns:a16="http://schemas.microsoft.com/office/drawing/2014/main" val="3519555927"/>
                  </a:ext>
                </a:extLst>
              </a:tr>
              <a:tr h="156554">
                <a:tc>
                  <a:txBody>
                    <a:bodyPr/>
                    <a:lstStyle/>
                    <a:p>
                      <a:pPr algn="l" fontAlgn="b"/>
                      <a:r>
                        <a:rPr lang="en-IN" sz="700" u="none" strike="noStrike">
                          <a:effectLst/>
                        </a:rPr>
                        <a:t>Delivery of service not good</a:t>
                      </a:r>
                      <a:endParaRPr lang="en-IN" sz="70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700" u="none" strike="noStrike" dirty="0">
                          <a:effectLst/>
                        </a:rPr>
                        <a:t>3.6%</a:t>
                      </a:r>
                      <a:endParaRPr lang="en-US" sz="700" b="0" i="0" u="none" strike="noStrike" dirty="0">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3.2%</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6.5%</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dirty="0">
                          <a:effectLst/>
                        </a:rPr>
                        <a:t>6.6%</a:t>
                      </a:r>
                      <a:endParaRPr lang="en-US" sz="700" b="0" i="0" u="none" strike="noStrike" dirty="0">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4.8%</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3.3%</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dirty="0">
                          <a:solidFill>
                            <a:schemeClr val="bg1"/>
                          </a:solidFill>
                          <a:effectLst/>
                        </a:rPr>
                        <a:t>6.5%</a:t>
                      </a:r>
                      <a:endParaRPr lang="en-US" sz="700" b="0" i="0" u="none" strike="noStrike" dirty="0">
                        <a:solidFill>
                          <a:schemeClr val="bg1"/>
                        </a:solidFill>
                        <a:effectLst/>
                        <a:latin typeface="Calibri" panose="020F0502020204030204" pitchFamily="34" charset="0"/>
                      </a:endParaRPr>
                    </a:p>
                  </a:txBody>
                  <a:tcPr marL="5864" marR="5864" marT="5864" marB="0" anchor="ctr">
                    <a:solidFill>
                      <a:srgbClr val="FF0000"/>
                    </a:solidFill>
                  </a:tcPr>
                </a:tc>
                <a:tc>
                  <a:txBody>
                    <a:bodyPr/>
                    <a:lstStyle/>
                    <a:p>
                      <a:pPr algn="ctr" fontAlgn="b"/>
                      <a:r>
                        <a:rPr lang="en-US" sz="700" u="none" strike="noStrike" dirty="0">
                          <a:effectLst/>
                        </a:rPr>
                        <a:t>4%</a:t>
                      </a:r>
                      <a:endParaRPr lang="en-US" sz="700" b="0" i="0" u="none" strike="noStrike" dirty="0">
                        <a:solidFill>
                          <a:srgbClr val="000000"/>
                        </a:solidFill>
                        <a:effectLst/>
                        <a:latin typeface="Calibri" panose="020F0502020204030204" pitchFamily="34" charset="0"/>
                      </a:endParaRPr>
                    </a:p>
                  </a:txBody>
                  <a:tcPr marL="9525" marR="9525" marT="9525" marB="0" anchor="ctr">
                    <a:solidFill>
                      <a:srgbClr val="FFFFFF"/>
                    </a:solidFill>
                  </a:tcP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4.0%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4.5%</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9.1%</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6.6%</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4.3%</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dirty="0">
                          <a:effectLst/>
                        </a:rPr>
                        <a:t>3.0%</a:t>
                      </a:r>
                      <a:endParaRPr lang="en-US" sz="700" b="0" i="0" u="none" strike="noStrike" dirty="0">
                        <a:solidFill>
                          <a:srgbClr val="000000"/>
                        </a:solidFill>
                        <a:effectLst/>
                        <a:latin typeface="Calibri" panose="020F0502020204030204" pitchFamily="34" charset="0"/>
                      </a:endParaRPr>
                    </a:p>
                  </a:txBody>
                  <a:tcPr marL="5864" marR="5864" marT="5864" marB="0" anchor="ctr"/>
                </a:tc>
                <a:tc>
                  <a:txBody>
                    <a:bodyPr/>
                    <a:lstStyle/>
                    <a:p>
                      <a:pPr marL="0" algn="ctr" defTabSz="914400" rtl="0" eaLnBrk="1" fontAlgn="ctr" latinLnBrk="0" hangingPunct="1"/>
                      <a:r>
                        <a:rPr lang="en-US" sz="700" u="none" strike="noStrike" kern="1200" dirty="0">
                          <a:solidFill>
                            <a:schemeClr val="bg1"/>
                          </a:solidFill>
                          <a:effectLst/>
                          <a:latin typeface="+mn-lt"/>
                          <a:ea typeface="+mn-ea"/>
                          <a:cs typeface="+mn-cs"/>
                        </a:rPr>
                        <a:t>4.6%</a:t>
                      </a:r>
                    </a:p>
                  </a:txBody>
                  <a:tcPr marL="5864" marR="5864" marT="5864" marB="0" anchor="ctr">
                    <a:solidFill>
                      <a:srgbClr val="FF0000"/>
                    </a:solidFill>
                  </a:tcPr>
                </a:tc>
                <a:tc>
                  <a:txBody>
                    <a:bodyPr/>
                    <a:lstStyle/>
                    <a:p>
                      <a:pPr algn="ctr" fontAlgn="b"/>
                      <a:r>
                        <a:rPr lang="en-US" sz="700" u="none" strike="noStrike" dirty="0">
                          <a:effectLst/>
                        </a:rPr>
                        <a:t>4%</a:t>
                      </a:r>
                      <a:endParaRPr lang="en-US" sz="700" b="0" i="0" u="none" strike="noStrike" dirty="0">
                        <a:solidFill>
                          <a:srgbClr val="000000"/>
                        </a:solidFill>
                        <a:effectLst/>
                        <a:latin typeface="Calibri" panose="020F0502020204030204" pitchFamily="34" charset="0"/>
                      </a:endParaRPr>
                    </a:p>
                  </a:txBody>
                  <a:tcPr marL="9525" marR="9525" marT="9525" marB="0" anchor="b">
                    <a:solidFill>
                      <a:srgbClr val="FFFFFF"/>
                    </a:solidFill>
                  </a:tcPr>
                </a:tc>
                <a:extLst>
                  <a:ext uri="{0D108BD9-81ED-4DB2-BD59-A6C34878D82A}">
                    <a16:rowId xmlns:a16="http://schemas.microsoft.com/office/drawing/2014/main" val="1304648291"/>
                  </a:ext>
                </a:extLst>
              </a:tr>
              <a:tr h="156554">
                <a:tc>
                  <a:txBody>
                    <a:bodyPr/>
                    <a:lstStyle/>
                    <a:p>
                      <a:pPr algn="l" fontAlgn="b"/>
                      <a:r>
                        <a:rPr lang="en-US" sz="700" u="none" strike="noStrike">
                          <a:effectLst/>
                        </a:rPr>
                        <a:t>App/ Web Issues</a:t>
                      </a:r>
                      <a:endParaRPr lang="en-US" sz="70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700" u="none" strike="noStrike">
                          <a:effectLst/>
                        </a:rPr>
                        <a:t>9.5%</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6.8%</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7.8%</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dirty="0">
                          <a:effectLst/>
                        </a:rPr>
                        <a:t>8.8%</a:t>
                      </a:r>
                      <a:endParaRPr lang="en-US" sz="700" b="0" i="0" u="none" strike="noStrike" dirty="0">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10.8%</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5.9%</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dirty="0">
                          <a:solidFill>
                            <a:schemeClr val="tx1"/>
                          </a:solidFill>
                          <a:effectLst/>
                        </a:rPr>
                        <a:t>4.8%</a:t>
                      </a:r>
                      <a:endParaRPr lang="en-US" sz="700" b="0" i="0" u="none" strike="noStrike" dirty="0">
                        <a:solidFill>
                          <a:schemeClr val="tx1"/>
                        </a:solidFill>
                        <a:effectLst/>
                        <a:latin typeface="Calibri" panose="020F0502020204030204" pitchFamily="34" charset="0"/>
                      </a:endParaRPr>
                    </a:p>
                  </a:txBody>
                  <a:tcPr marL="5864" marR="5864" marT="5864" marB="0" anchor="ctr">
                    <a:solidFill>
                      <a:srgbClr val="FFFF00"/>
                    </a:solidFill>
                  </a:tcPr>
                </a:tc>
                <a:tc>
                  <a:txBody>
                    <a:bodyPr/>
                    <a:lstStyle/>
                    <a:p>
                      <a:pPr algn="ctr" fontAlgn="b"/>
                      <a:r>
                        <a:rPr lang="en-US" sz="700" u="none" strike="noStrike">
                          <a:effectLst/>
                        </a:rPr>
                        <a:t>7%</a:t>
                      </a:r>
                      <a:endParaRPr lang="en-US" sz="700" b="0" i="0" u="none" strike="noStrike">
                        <a:solidFill>
                          <a:srgbClr val="000000"/>
                        </a:solidFill>
                        <a:effectLst/>
                        <a:latin typeface="Calibri" panose="020F0502020204030204" pitchFamily="34" charset="0"/>
                      </a:endParaRPr>
                    </a:p>
                  </a:txBody>
                  <a:tcPr marL="9525" marR="9525" marT="9525" marB="0" anchor="ctr">
                    <a:solidFill>
                      <a:srgbClr val="FFFFFF"/>
                    </a:solidFill>
                  </a:tcP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7.1%</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5.9%</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9.7%</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8.8%</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5.4%</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dirty="0">
                          <a:effectLst/>
                        </a:rPr>
                        <a:t>2.6%</a:t>
                      </a:r>
                      <a:endParaRPr lang="en-US" sz="700" b="0" i="0" u="none" strike="noStrike" dirty="0">
                        <a:solidFill>
                          <a:srgbClr val="000000"/>
                        </a:solidFill>
                        <a:effectLst/>
                        <a:latin typeface="Calibri" panose="020F0502020204030204" pitchFamily="34" charset="0"/>
                      </a:endParaRPr>
                    </a:p>
                  </a:txBody>
                  <a:tcPr marL="5864" marR="5864" marT="5864" marB="0" anchor="ctr"/>
                </a:tc>
                <a:tc>
                  <a:txBody>
                    <a:bodyPr/>
                    <a:lstStyle/>
                    <a:p>
                      <a:pPr marL="0" algn="ctr" defTabSz="914400" rtl="0" eaLnBrk="1" fontAlgn="ctr" latinLnBrk="0" hangingPunct="1"/>
                      <a:r>
                        <a:rPr lang="en-US" sz="700" u="none" strike="noStrike" kern="1200" dirty="0">
                          <a:solidFill>
                            <a:schemeClr val="dk1"/>
                          </a:solidFill>
                          <a:effectLst/>
                          <a:latin typeface="+mn-lt"/>
                          <a:ea typeface="+mn-ea"/>
                          <a:cs typeface="+mn-cs"/>
                        </a:rPr>
                        <a:t>2.4%</a:t>
                      </a:r>
                    </a:p>
                  </a:txBody>
                  <a:tcPr marL="5864" marR="5864" marT="5864" marB="0" anchor="ctr">
                    <a:solidFill>
                      <a:srgbClr val="FFFF00"/>
                    </a:solidFill>
                  </a:tcPr>
                </a:tc>
                <a:tc>
                  <a:txBody>
                    <a:bodyPr/>
                    <a:lstStyle/>
                    <a:p>
                      <a:pPr algn="ctr" fontAlgn="b"/>
                      <a:r>
                        <a:rPr lang="en-US" sz="700" u="none" strike="noStrike" dirty="0">
                          <a:effectLst/>
                        </a:rPr>
                        <a:t>5%</a:t>
                      </a:r>
                      <a:endParaRPr lang="en-US" sz="700" b="0" i="0" u="none" strike="noStrike" dirty="0">
                        <a:solidFill>
                          <a:srgbClr val="000000"/>
                        </a:solidFill>
                        <a:effectLst/>
                        <a:latin typeface="Calibri" panose="020F0502020204030204" pitchFamily="34" charset="0"/>
                      </a:endParaRPr>
                    </a:p>
                  </a:txBody>
                  <a:tcPr marL="9525" marR="9525" marT="9525" marB="0" anchor="b">
                    <a:solidFill>
                      <a:srgbClr val="FFFFFF"/>
                    </a:solidFill>
                  </a:tcPr>
                </a:tc>
                <a:extLst>
                  <a:ext uri="{0D108BD9-81ED-4DB2-BD59-A6C34878D82A}">
                    <a16:rowId xmlns:a16="http://schemas.microsoft.com/office/drawing/2014/main" val="4022513912"/>
                  </a:ext>
                </a:extLst>
              </a:tr>
              <a:tr h="156554">
                <a:tc>
                  <a:txBody>
                    <a:bodyPr/>
                    <a:lstStyle/>
                    <a:p>
                      <a:pPr algn="l" fontAlgn="b"/>
                      <a:r>
                        <a:rPr lang="en-US" sz="700" u="none" strike="noStrike">
                          <a:effectLst/>
                        </a:rPr>
                        <a:t>Payment Issues</a:t>
                      </a:r>
                      <a:endParaRPr lang="en-US" sz="70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700" u="none" strike="noStrike">
                          <a:effectLst/>
                        </a:rPr>
                        <a:t>1.8%</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3.2%</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5.8%</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dirty="0">
                          <a:effectLst/>
                        </a:rPr>
                        <a:t>3.9%</a:t>
                      </a:r>
                      <a:endParaRPr lang="en-US" sz="700" b="0" i="0" u="none" strike="noStrike" dirty="0">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1.6%</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1.7%</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dirty="0">
                          <a:solidFill>
                            <a:schemeClr val="bg1"/>
                          </a:solidFill>
                          <a:effectLst/>
                        </a:rPr>
                        <a:t>2.2%</a:t>
                      </a:r>
                      <a:endParaRPr lang="en-US" sz="700" b="0" i="0" u="none" strike="noStrike" dirty="0">
                        <a:solidFill>
                          <a:schemeClr val="bg1"/>
                        </a:solidFill>
                        <a:effectLst/>
                        <a:latin typeface="Calibri" panose="020F0502020204030204" pitchFamily="34" charset="0"/>
                      </a:endParaRPr>
                    </a:p>
                  </a:txBody>
                  <a:tcPr marL="5864" marR="5864" marT="5864" marB="0" anchor="ctr">
                    <a:solidFill>
                      <a:srgbClr val="FF0000"/>
                    </a:solidFill>
                  </a:tcPr>
                </a:tc>
                <a:tc>
                  <a:txBody>
                    <a:bodyPr/>
                    <a:lstStyle/>
                    <a:p>
                      <a:pPr algn="ctr" fontAlgn="b"/>
                      <a:r>
                        <a:rPr lang="en-US" sz="700" u="none" strike="noStrike" dirty="0">
                          <a:effectLst/>
                        </a:rPr>
                        <a:t>2%</a:t>
                      </a:r>
                      <a:endParaRPr lang="en-US" sz="700" b="0" i="0" u="none" strike="noStrike" dirty="0">
                        <a:solidFill>
                          <a:srgbClr val="000000"/>
                        </a:solidFill>
                        <a:effectLst/>
                        <a:latin typeface="Calibri" panose="020F0502020204030204" pitchFamily="34" charset="0"/>
                      </a:endParaRPr>
                    </a:p>
                  </a:txBody>
                  <a:tcPr marL="9525" marR="9525" marT="9525" marB="0" anchor="ctr">
                    <a:solidFill>
                      <a:srgbClr val="FFFFFF"/>
                    </a:solidFill>
                  </a:tcP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0.8%</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0.5%</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7.1%</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3.9%</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1.1%</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dirty="0">
                          <a:effectLst/>
                        </a:rPr>
                        <a:t>0.7%</a:t>
                      </a:r>
                      <a:endParaRPr lang="en-US" sz="700" b="0" i="0" u="none" strike="noStrike" dirty="0">
                        <a:solidFill>
                          <a:srgbClr val="000000"/>
                        </a:solidFill>
                        <a:effectLst/>
                        <a:latin typeface="Calibri" panose="020F0502020204030204" pitchFamily="34" charset="0"/>
                      </a:endParaRPr>
                    </a:p>
                  </a:txBody>
                  <a:tcPr marL="5864" marR="5864" marT="5864" marB="0" anchor="ctr"/>
                </a:tc>
                <a:tc>
                  <a:txBody>
                    <a:bodyPr/>
                    <a:lstStyle/>
                    <a:p>
                      <a:pPr marL="0" algn="ctr" defTabSz="914400" rtl="0" eaLnBrk="1" fontAlgn="ctr" latinLnBrk="0" hangingPunct="1"/>
                      <a:r>
                        <a:rPr lang="en-US" sz="700" u="none" strike="noStrike" kern="1200" dirty="0">
                          <a:solidFill>
                            <a:schemeClr val="bg1"/>
                          </a:solidFill>
                          <a:effectLst/>
                          <a:latin typeface="+mn-lt"/>
                          <a:ea typeface="+mn-ea"/>
                          <a:cs typeface="+mn-cs"/>
                        </a:rPr>
                        <a:t>2.2%</a:t>
                      </a:r>
                    </a:p>
                  </a:txBody>
                  <a:tcPr marL="5864" marR="5864" marT="5864" marB="0" anchor="ctr">
                    <a:solidFill>
                      <a:srgbClr val="FF0000"/>
                    </a:solidFill>
                  </a:tcPr>
                </a:tc>
                <a:tc>
                  <a:txBody>
                    <a:bodyPr/>
                    <a:lstStyle/>
                    <a:p>
                      <a:pPr algn="ctr" fontAlgn="b"/>
                      <a:r>
                        <a:rPr lang="en-US" sz="700" u="none" strike="noStrike" dirty="0">
                          <a:effectLst/>
                        </a:rPr>
                        <a:t>2%</a:t>
                      </a:r>
                      <a:endParaRPr lang="en-US" sz="700" b="0" i="0" u="none" strike="noStrike" dirty="0">
                        <a:solidFill>
                          <a:srgbClr val="000000"/>
                        </a:solidFill>
                        <a:effectLst/>
                        <a:latin typeface="Calibri" panose="020F0502020204030204" pitchFamily="34" charset="0"/>
                      </a:endParaRPr>
                    </a:p>
                  </a:txBody>
                  <a:tcPr marL="9525" marR="9525" marT="9525" marB="0" anchor="b">
                    <a:solidFill>
                      <a:srgbClr val="FFFFFF"/>
                    </a:solidFill>
                  </a:tcPr>
                </a:tc>
                <a:extLst>
                  <a:ext uri="{0D108BD9-81ED-4DB2-BD59-A6C34878D82A}">
                    <a16:rowId xmlns:a16="http://schemas.microsoft.com/office/drawing/2014/main" val="2996703461"/>
                  </a:ext>
                </a:extLst>
              </a:tr>
              <a:tr h="156554">
                <a:tc>
                  <a:txBody>
                    <a:bodyPr/>
                    <a:lstStyle/>
                    <a:p>
                      <a:pPr algn="l" fontAlgn="b"/>
                      <a:r>
                        <a:rPr lang="en-US" sz="700" u="none" strike="noStrike">
                          <a:effectLst/>
                        </a:rPr>
                        <a:t>Promotion/offers Issues</a:t>
                      </a:r>
                      <a:endParaRPr lang="en-US" sz="70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700" u="none" strike="noStrike">
                          <a:effectLst/>
                        </a:rPr>
                        <a:t>4.0%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5.9%</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2.6%</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3.5%</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0.5%</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1.7%</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dirty="0">
                          <a:effectLst/>
                        </a:rPr>
                        <a:t>2.0%</a:t>
                      </a:r>
                      <a:endParaRPr lang="en-US" sz="700" b="0" i="0" u="none" strike="noStrike" dirty="0">
                        <a:solidFill>
                          <a:srgbClr val="000000"/>
                        </a:solidFill>
                        <a:effectLst/>
                        <a:latin typeface="Calibri" panose="020F0502020204030204" pitchFamily="34" charset="0"/>
                      </a:endParaRPr>
                    </a:p>
                  </a:txBody>
                  <a:tcPr marL="5864" marR="5864" marT="5864" marB="0" anchor="ctr">
                    <a:solidFill>
                      <a:srgbClr val="00B0F0"/>
                    </a:solidFill>
                  </a:tcPr>
                </a:tc>
                <a:tc>
                  <a:txBody>
                    <a:bodyPr/>
                    <a:lstStyle/>
                    <a:p>
                      <a:pPr algn="ct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9525" marR="9525" marT="9525" marB="0" anchor="ctr">
                    <a:solidFill>
                      <a:srgbClr val="FFFFFF"/>
                    </a:solidFill>
                  </a:tcP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3.6%</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3.2%</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1.3%</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3.1%</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1.6%</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dirty="0">
                          <a:effectLst/>
                        </a:rPr>
                        <a:t>0.9%</a:t>
                      </a:r>
                      <a:endParaRPr lang="en-US" sz="700" b="0" i="0" u="none" strike="noStrike" dirty="0">
                        <a:solidFill>
                          <a:srgbClr val="000000"/>
                        </a:solidFill>
                        <a:effectLst/>
                        <a:latin typeface="Calibri" panose="020F0502020204030204" pitchFamily="34" charset="0"/>
                      </a:endParaRPr>
                    </a:p>
                  </a:txBody>
                  <a:tcPr marL="5864" marR="5864" marT="5864" marB="0" anchor="ctr"/>
                </a:tc>
                <a:tc>
                  <a:txBody>
                    <a:bodyPr/>
                    <a:lstStyle/>
                    <a:p>
                      <a:pPr marL="0" algn="ctr" defTabSz="914400" rtl="0" eaLnBrk="1" fontAlgn="ctr" latinLnBrk="0" hangingPunct="1"/>
                      <a:r>
                        <a:rPr lang="en-US" sz="700" u="none" strike="noStrike" kern="1200" dirty="0">
                          <a:solidFill>
                            <a:schemeClr val="dk1"/>
                          </a:solidFill>
                          <a:effectLst/>
                          <a:latin typeface="+mn-lt"/>
                          <a:ea typeface="+mn-ea"/>
                          <a:cs typeface="+mn-cs"/>
                        </a:rPr>
                        <a:t>0.4%</a:t>
                      </a:r>
                    </a:p>
                  </a:txBody>
                  <a:tcPr marL="5864" marR="5864" marT="5864" marB="0" anchor="ctr">
                    <a:solidFill>
                      <a:srgbClr val="00B0F0"/>
                    </a:solidFill>
                  </a:tcPr>
                </a:tc>
                <a:tc>
                  <a:txBody>
                    <a:bodyPr/>
                    <a:lstStyle/>
                    <a:p>
                      <a:pPr algn="ctr" fontAlgn="b"/>
                      <a:r>
                        <a:rPr lang="en-US" sz="700" u="none" strike="noStrike" dirty="0">
                          <a:effectLst/>
                        </a:rPr>
                        <a:t>2%</a:t>
                      </a:r>
                      <a:endParaRPr lang="en-US" sz="700" b="0" i="0" u="none" strike="noStrike" dirty="0">
                        <a:solidFill>
                          <a:srgbClr val="000000"/>
                        </a:solidFill>
                        <a:effectLst/>
                        <a:latin typeface="Calibri" panose="020F0502020204030204" pitchFamily="34" charset="0"/>
                      </a:endParaRPr>
                    </a:p>
                  </a:txBody>
                  <a:tcPr marL="9525" marR="9525" marT="9525" marB="0" anchor="b">
                    <a:solidFill>
                      <a:srgbClr val="FFFFFF"/>
                    </a:solidFill>
                  </a:tcPr>
                </a:tc>
                <a:extLst>
                  <a:ext uri="{0D108BD9-81ED-4DB2-BD59-A6C34878D82A}">
                    <a16:rowId xmlns:a16="http://schemas.microsoft.com/office/drawing/2014/main" val="3045149691"/>
                  </a:ext>
                </a:extLst>
              </a:tr>
              <a:tr h="156554">
                <a:tc>
                  <a:txBody>
                    <a:bodyPr/>
                    <a:lstStyle/>
                    <a:p>
                      <a:pPr algn="l" fontAlgn="b"/>
                      <a:r>
                        <a:rPr lang="en-US" sz="700" u="none" strike="noStrike">
                          <a:effectLst/>
                        </a:rPr>
                        <a:t>Validity Issues</a:t>
                      </a:r>
                      <a:endParaRPr lang="en-US" sz="70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700" u="none" strike="noStrike">
                          <a:effectLst/>
                        </a:rPr>
                        <a:t>0.4%</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0.2%</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b"/>
                      <a:r>
                        <a:rPr lang="en-US" sz="700" u="none" strike="noStrike" dirty="0">
                          <a:effectLst/>
                        </a:rPr>
                        <a:t>0%</a:t>
                      </a:r>
                      <a:endParaRPr lang="en-US" sz="700" b="0" i="0" u="none" strike="noStrike" dirty="0">
                        <a:solidFill>
                          <a:srgbClr val="000000"/>
                        </a:solidFill>
                        <a:effectLst/>
                        <a:latin typeface="Calibri" panose="020F0502020204030204" pitchFamily="34" charset="0"/>
                      </a:endParaRPr>
                    </a:p>
                  </a:txBody>
                  <a:tcPr marL="9525" marR="9525" marT="9525" marB="0" anchor="ctr">
                    <a:solidFill>
                      <a:srgbClr val="FFFFFF"/>
                    </a:solidFill>
                  </a:tcP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0.6%</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0.9%</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0.6%</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1.1%</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dirty="0">
                          <a:effectLst/>
                        </a:rPr>
                        <a:t>0.0%</a:t>
                      </a:r>
                      <a:endParaRPr lang="en-US" sz="700" b="0" i="0" u="none" strike="noStrike" dirty="0">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dirty="0">
                          <a:effectLst/>
                        </a:rPr>
                        <a:t>0.0%</a:t>
                      </a:r>
                      <a:endParaRPr lang="en-US" sz="700" b="0" i="0" u="none" strike="noStrike" dirty="0">
                        <a:solidFill>
                          <a:srgbClr val="000000"/>
                        </a:solidFill>
                        <a:effectLst/>
                        <a:latin typeface="Calibri" panose="020F0502020204030204" pitchFamily="34" charset="0"/>
                      </a:endParaRPr>
                    </a:p>
                  </a:txBody>
                  <a:tcPr marL="5864" marR="5864" marT="5864" marB="0" anchor="ctr"/>
                </a:tc>
                <a:tc>
                  <a:txBody>
                    <a:bodyPr/>
                    <a:lstStyle/>
                    <a:p>
                      <a:pPr algn="ctr" fontAlgn="b"/>
                      <a:r>
                        <a:rPr lang="en-US" sz="700" u="none" strike="noStrike" dirty="0">
                          <a:effectLst/>
                        </a:rPr>
                        <a:t>0%</a:t>
                      </a:r>
                      <a:endParaRPr lang="en-US" sz="700" b="0" i="0" u="none" strike="noStrike" dirty="0">
                        <a:solidFill>
                          <a:srgbClr val="000000"/>
                        </a:solidFill>
                        <a:effectLst/>
                        <a:latin typeface="Calibri" panose="020F0502020204030204" pitchFamily="34" charset="0"/>
                      </a:endParaRPr>
                    </a:p>
                  </a:txBody>
                  <a:tcPr marL="9525" marR="9525" marT="9525" marB="0" anchor="b">
                    <a:solidFill>
                      <a:srgbClr val="FFFFFF"/>
                    </a:solidFill>
                  </a:tcPr>
                </a:tc>
                <a:extLst>
                  <a:ext uri="{0D108BD9-81ED-4DB2-BD59-A6C34878D82A}">
                    <a16:rowId xmlns:a16="http://schemas.microsoft.com/office/drawing/2014/main" val="1530281643"/>
                  </a:ext>
                </a:extLst>
              </a:tr>
              <a:tr h="156554">
                <a:tc>
                  <a:txBody>
                    <a:bodyPr/>
                    <a:lstStyle/>
                    <a:p>
                      <a:pPr algn="l" fontAlgn="b"/>
                      <a:r>
                        <a:rPr lang="en-US" sz="700" u="none" strike="noStrike">
                          <a:effectLst/>
                        </a:rPr>
                        <a:t>Not Trusting the Brand</a:t>
                      </a:r>
                      <a:endParaRPr lang="en-US" sz="70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700" u="none" strike="noStrike">
                          <a:effectLst/>
                        </a:rPr>
                        <a:t>2.2%</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1.4%</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4.5%</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2.2%</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1.1%</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0.2%</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dirty="0">
                          <a:effectLst/>
                        </a:rPr>
                        <a:t>1.1%</a:t>
                      </a:r>
                      <a:endParaRPr lang="en-US" sz="700" b="0" i="0" u="none" strike="noStrike" dirty="0">
                        <a:solidFill>
                          <a:srgbClr val="000000"/>
                        </a:solidFill>
                        <a:effectLst/>
                        <a:latin typeface="Calibri" panose="020F0502020204030204" pitchFamily="34" charset="0"/>
                      </a:endParaRPr>
                    </a:p>
                  </a:txBody>
                  <a:tcPr marL="5864" marR="5864" marT="5864" marB="0" anchor="ctr">
                    <a:solidFill>
                      <a:srgbClr val="92D050"/>
                    </a:solidFill>
                  </a:tcPr>
                </a:tc>
                <a:tc>
                  <a:txBody>
                    <a:bodyPr/>
                    <a:lstStyle/>
                    <a:p>
                      <a:pPr algn="ct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9525" marR="9525" marT="9525" marB="0" anchor="ctr">
                    <a:solidFill>
                      <a:srgbClr val="FFFFFF"/>
                    </a:solidFill>
                  </a:tcP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4.3%</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5.9%</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9.1%</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9.6%</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4.3%</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2.0%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dirty="0">
                          <a:effectLst/>
                        </a:rPr>
                        <a:t>3.3%</a:t>
                      </a:r>
                      <a:endParaRPr lang="en-US" sz="700" b="0" i="0" u="none" strike="noStrike" dirty="0">
                        <a:solidFill>
                          <a:srgbClr val="000000"/>
                        </a:solidFill>
                        <a:effectLst/>
                        <a:latin typeface="Calibri" panose="020F0502020204030204" pitchFamily="34" charset="0"/>
                      </a:endParaRPr>
                    </a:p>
                  </a:txBody>
                  <a:tcPr marL="5864" marR="5864" marT="5864" marB="0" anchor="ctr">
                    <a:solidFill>
                      <a:srgbClr val="92D050"/>
                    </a:solidFill>
                  </a:tcPr>
                </a:tc>
                <a:tc>
                  <a:txBody>
                    <a:bodyPr/>
                    <a:lstStyle/>
                    <a:p>
                      <a:pPr algn="ctr" fontAlgn="b"/>
                      <a:r>
                        <a:rPr lang="en-US" sz="700" u="none" strike="noStrike" dirty="0">
                          <a:effectLst/>
                        </a:rPr>
                        <a:t>4%</a:t>
                      </a:r>
                      <a:endParaRPr lang="en-US" sz="700" b="0" i="0" u="none" strike="noStrike" dirty="0">
                        <a:solidFill>
                          <a:srgbClr val="000000"/>
                        </a:solidFill>
                        <a:effectLst/>
                        <a:latin typeface="Calibri" panose="020F0502020204030204" pitchFamily="34" charset="0"/>
                      </a:endParaRPr>
                    </a:p>
                  </a:txBody>
                  <a:tcPr marL="9525" marR="9525" marT="9525" marB="0" anchor="b">
                    <a:solidFill>
                      <a:srgbClr val="FFFFFF"/>
                    </a:solidFill>
                  </a:tcPr>
                </a:tc>
                <a:extLst>
                  <a:ext uri="{0D108BD9-81ED-4DB2-BD59-A6C34878D82A}">
                    <a16:rowId xmlns:a16="http://schemas.microsoft.com/office/drawing/2014/main" val="4149632207"/>
                  </a:ext>
                </a:extLst>
              </a:tr>
              <a:tr h="156554">
                <a:tc>
                  <a:txBody>
                    <a:bodyPr/>
                    <a:lstStyle/>
                    <a:p>
                      <a:pPr algn="l" fontAlgn="b"/>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5864" marR="5864" marT="5864" marB="0" anchor="b"/>
                </a:tc>
                <a:tc>
                  <a:txBody>
                    <a:bodyPr/>
                    <a:lstStyle/>
                    <a:p>
                      <a:pPr algn="l" fontAlgn="b"/>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5864" marR="5864" marT="5864" marB="0" anchor="b"/>
                </a:tc>
                <a:tc>
                  <a:txBody>
                    <a:bodyPr/>
                    <a:lstStyle/>
                    <a:p>
                      <a:pPr algn="l" fontAlgn="b"/>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5864" marR="5864" marT="5864" marB="0" anchor="b"/>
                </a:tc>
                <a:tc>
                  <a:txBody>
                    <a:bodyPr/>
                    <a:lstStyle/>
                    <a:p>
                      <a:pPr algn="l" fontAlgn="b"/>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5864" marR="5864" marT="5864" marB="0" anchor="b"/>
                </a:tc>
                <a:tc>
                  <a:txBody>
                    <a:bodyPr/>
                    <a:lstStyle/>
                    <a:p>
                      <a:pPr algn="l" fontAlgn="b"/>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5864" marR="5864" marT="5864" marB="0" anchor="b"/>
                </a:tc>
                <a:tc>
                  <a:txBody>
                    <a:bodyPr/>
                    <a:lstStyle/>
                    <a:p>
                      <a:pPr algn="l" fontAlgn="b"/>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5864" marR="5864" marT="5864" marB="0" anchor="b"/>
                </a:tc>
                <a:tc>
                  <a:txBody>
                    <a:bodyPr/>
                    <a:lstStyle/>
                    <a:p>
                      <a:pPr algn="l" fontAlgn="b"/>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5864" marR="5864" marT="5864" marB="0" anchor="b"/>
                </a:tc>
                <a:tc>
                  <a:txBody>
                    <a:bodyPr/>
                    <a:lstStyle/>
                    <a:p>
                      <a:pPr algn="l" fontAlgn="b"/>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b"/>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9525" marR="9525" marT="9525" marB="0" anchor="ctr">
                    <a:solidFill>
                      <a:srgbClr val="FFFFFF"/>
                    </a:solidFill>
                  </a:tcPr>
                </a:tc>
                <a:tc>
                  <a:txBody>
                    <a:bodyPr/>
                    <a:lstStyle/>
                    <a:p>
                      <a:pPr algn="l" fontAlgn="b"/>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5864" marR="5864" marT="5864" marB="0" anchor="b"/>
                </a:tc>
                <a:tc>
                  <a:txBody>
                    <a:bodyPr/>
                    <a:lstStyle/>
                    <a:p>
                      <a:pPr algn="l" fontAlgn="b"/>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5864" marR="5864" marT="5864" marB="0" anchor="b"/>
                </a:tc>
                <a:tc>
                  <a:txBody>
                    <a:bodyPr/>
                    <a:lstStyle/>
                    <a:p>
                      <a:pPr algn="l" fontAlgn="b"/>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5864" marR="5864" marT="5864" marB="0" anchor="b"/>
                </a:tc>
                <a:tc>
                  <a:txBody>
                    <a:bodyPr/>
                    <a:lstStyle/>
                    <a:p>
                      <a:pPr algn="l" fontAlgn="b"/>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5864" marR="5864" marT="5864" marB="0" anchor="b"/>
                </a:tc>
                <a:tc>
                  <a:txBody>
                    <a:bodyPr/>
                    <a:lstStyle/>
                    <a:p>
                      <a:pPr algn="l" fontAlgn="b"/>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5864" marR="5864" marT="5864" marB="0" anchor="b"/>
                </a:tc>
                <a:tc>
                  <a:txBody>
                    <a:bodyPr/>
                    <a:lstStyle/>
                    <a:p>
                      <a:pPr algn="l" fontAlgn="b"/>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5864" marR="5864" marT="5864" marB="0" anchor="b"/>
                </a:tc>
                <a:tc>
                  <a:txBody>
                    <a:bodyPr/>
                    <a:lstStyle/>
                    <a:p>
                      <a:pPr algn="l" fontAlgn="b"/>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5864" marR="5864" marT="5864" marB="0" anchor="b"/>
                </a:tc>
                <a:tc>
                  <a:txBody>
                    <a:bodyPr/>
                    <a:lstStyle/>
                    <a:p>
                      <a:pPr algn="l" fontAlgn="b"/>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b"/>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9525" marR="9525" marT="9525" marB="0" anchor="b">
                    <a:solidFill>
                      <a:srgbClr val="FFFFFF"/>
                    </a:solidFill>
                  </a:tcPr>
                </a:tc>
                <a:extLst>
                  <a:ext uri="{0D108BD9-81ED-4DB2-BD59-A6C34878D82A}">
                    <a16:rowId xmlns:a16="http://schemas.microsoft.com/office/drawing/2014/main" val="1485064982"/>
                  </a:ext>
                </a:extLst>
              </a:tr>
              <a:tr h="156554">
                <a:tc>
                  <a:txBody>
                    <a:bodyPr/>
                    <a:lstStyle/>
                    <a:p>
                      <a:pPr algn="l" fontAlgn="b"/>
                      <a:r>
                        <a:rPr lang="en-US" sz="700" u="none" strike="noStrike">
                          <a:effectLst/>
                        </a:rPr>
                        <a:t>Speed of delivery good</a:t>
                      </a:r>
                      <a:endParaRPr lang="en-US" sz="70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700" u="none" strike="noStrike">
                          <a:effectLst/>
                        </a:rPr>
                        <a:t>0.8%</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3.2%</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2.6%</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0.4%</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0.5%</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1.5%</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dirty="0">
                          <a:effectLst/>
                        </a:rPr>
                        <a:t>6.5%</a:t>
                      </a:r>
                      <a:endParaRPr lang="en-US" sz="700" b="0" i="0" u="none" strike="noStrike" dirty="0">
                        <a:solidFill>
                          <a:srgbClr val="000000"/>
                        </a:solidFill>
                        <a:effectLst/>
                        <a:latin typeface="Calibri" panose="020F0502020204030204" pitchFamily="34" charset="0"/>
                      </a:endParaRPr>
                    </a:p>
                  </a:txBody>
                  <a:tcPr marL="5864" marR="5864" marT="5864" marB="0" anchor="ctr">
                    <a:solidFill>
                      <a:srgbClr val="92D050"/>
                    </a:solidFill>
                  </a:tcPr>
                </a:tc>
                <a:tc>
                  <a:txBody>
                    <a:bodyPr/>
                    <a:lstStyle/>
                    <a:p>
                      <a:pPr algn="ct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9525" marR="9525" marT="9525" marB="0" anchor="ctr">
                    <a:solidFill>
                      <a:srgbClr val="FFFFFF"/>
                    </a:solidFill>
                  </a:tcP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0.2%</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dirty="0">
                          <a:effectLst/>
                        </a:rPr>
                        <a:t>0.7%</a:t>
                      </a:r>
                      <a:endParaRPr lang="en-US" sz="700" b="0" i="0" u="none" strike="noStrike" dirty="0">
                        <a:solidFill>
                          <a:srgbClr val="000000"/>
                        </a:solidFill>
                        <a:effectLst/>
                        <a:latin typeface="Calibri" panose="020F0502020204030204" pitchFamily="34" charset="0"/>
                      </a:endParaRPr>
                    </a:p>
                  </a:txBody>
                  <a:tcPr marL="5864" marR="5864" marT="5864" marB="0" anchor="ctr">
                    <a:solidFill>
                      <a:srgbClr val="92D050"/>
                    </a:solidFill>
                  </a:tcPr>
                </a:tc>
                <a:tc>
                  <a:txBody>
                    <a:bodyPr/>
                    <a:lstStyle/>
                    <a:p>
                      <a:pPr algn="ctr" fontAlgn="b"/>
                      <a:r>
                        <a:rPr lang="en-US" sz="700" u="none" strike="noStrike" dirty="0">
                          <a:effectLst/>
                        </a:rPr>
                        <a:t>0%</a:t>
                      </a:r>
                      <a:endParaRPr lang="en-US" sz="700" b="0" i="0" u="none" strike="noStrike" dirty="0">
                        <a:solidFill>
                          <a:srgbClr val="000000"/>
                        </a:solidFill>
                        <a:effectLst/>
                        <a:latin typeface="Calibri" panose="020F0502020204030204" pitchFamily="34" charset="0"/>
                      </a:endParaRPr>
                    </a:p>
                  </a:txBody>
                  <a:tcPr marL="9525" marR="9525" marT="9525" marB="0" anchor="b">
                    <a:solidFill>
                      <a:srgbClr val="FFFFFF"/>
                    </a:solidFill>
                  </a:tcPr>
                </a:tc>
                <a:extLst>
                  <a:ext uri="{0D108BD9-81ED-4DB2-BD59-A6C34878D82A}">
                    <a16:rowId xmlns:a16="http://schemas.microsoft.com/office/drawing/2014/main" val="1230013105"/>
                  </a:ext>
                </a:extLst>
              </a:tr>
              <a:tr h="156554">
                <a:tc>
                  <a:txBody>
                    <a:bodyPr/>
                    <a:lstStyle/>
                    <a:p>
                      <a:pPr algn="l" fontAlgn="b"/>
                      <a:r>
                        <a:rPr lang="en-US" sz="700" u="none" strike="noStrike">
                          <a:effectLst/>
                        </a:rPr>
                        <a:t>App/ Web good</a:t>
                      </a:r>
                      <a:endParaRPr lang="en-US" sz="70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700" u="none" strike="noStrike">
                          <a:effectLst/>
                        </a:rPr>
                        <a:t>23.7%</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27.1%</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11.0%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16.7%</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15.6%</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44.3%</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dirty="0">
                          <a:effectLst/>
                        </a:rPr>
                        <a:t>43.4%</a:t>
                      </a:r>
                      <a:endParaRPr lang="en-US" sz="700" b="0" i="0" u="none" strike="noStrike" dirty="0">
                        <a:solidFill>
                          <a:srgbClr val="000000"/>
                        </a:solidFill>
                        <a:effectLst/>
                        <a:latin typeface="Calibri" panose="020F0502020204030204" pitchFamily="34" charset="0"/>
                      </a:endParaRPr>
                    </a:p>
                  </a:txBody>
                  <a:tcPr marL="5864" marR="5864" marT="5864" marB="0" anchor="ctr">
                    <a:solidFill>
                      <a:srgbClr val="B6DF89"/>
                    </a:solidFill>
                  </a:tcPr>
                </a:tc>
                <a:tc>
                  <a:txBody>
                    <a:bodyPr/>
                    <a:lstStyle/>
                    <a:p>
                      <a:pPr algn="ctr" fontAlgn="b"/>
                      <a:r>
                        <a:rPr lang="en-US" sz="700" u="none" strike="noStrike" dirty="0">
                          <a:effectLst/>
                        </a:rPr>
                        <a:t>28%</a:t>
                      </a:r>
                      <a:endParaRPr lang="en-US" sz="700" b="0" i="0" u="none" strike="noStrike" dirty="0">
                        <a:solidFill>
                          <a:srgbClr val="000000"/>
                        </a:solidFill>
                        <a:effectLst/>
                        <a:latin typeface="Calibri" panose="020F0502020204030204" pitchFamily="34" charset="0"/>
                      </a:endParaRPr>
                    </a:p>
                  </a:txBody>
                  <a:tcPr marL="9525" marR="9525" marT="9525" marB="0" anchor="ctr">
                    <a:solidFill>
                      <a:srgbClr val="FFFFFF"/>
                    </a:solidFill>
                  </a:tcP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2.3%</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2.6%</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1.8%</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1.1%</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1.8%</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dirty="0">
                          <a:effectLst/>
                        </a:rPr>
                        <a:t>6.5%</a:t>
                      </a:r>
                      <a:endParaRPr lang="en-US" sz="700" b="0" i="0" u="none" strike="noStrike" dirty="0">
                        <a:solidFill>
                          <a:srgbClr val="000000"/>
                        </a:solidFill>
                        <a:effectLst/>
                        <a:latin typeface="Calibri" panose="020F0502020204030204" pitchFamily="34" charset="0"/>
                      </a:endParaRPr>
                    </a:p>
                  </a:txBody>
                  <a:tcPr marL="5864" marR="5864" marT="5864" marB="0" anchor="ctr">
                    <a:solidFill>
                      <a:srgbClr val="92D050"/>
                    </a:solidFill>
                  </a:tcPr>
                </a:tc>
                <a:tc>
                  <a:txBody>
                    <a:bodyPr/>
                    <a:lstStyle/>
                    <a:p>
                      <a:pPr algn="ctr" fontAlgn="b"/>
                      <a:r>
                        <a:rPr lang="en-US" sz="700" u="none" strike="noStrike" dirty="0">
                          <a:effectLst/>
                        </a:rPr>
                        <a:t>3%</a:t>
                      </a:r>
                      <a:endParaRPr lang="en-US" sz="700" b="0" i="0" u="none" strike="noStrike" dirty="0">
                        <a:solidFill>
                          <a:srgbClr val="000000"/>
                        </a:solidFill>
                        <a:effectLst/>
                        <a:latin typeface="Calibri" panose="020F0502020204030204" pitchFamily="34" charset="0"/>
                      </a:endParaRPr>
                    </a:p>
                  </a:txBody>
                  <a:tcPr marL="9525" marR="9525" marT="9525" marB="0" anchor="b">
                    <a:solidFill>
                      <a:srgbClr val="FFFFFF"/>
                    </a:solidFill>
                  </a:tcPr>
                </a:tc>
                <a:extLst>
                  <a:ext uri="{0D108BD9-81ED-4DB2-BD59-A6C34878D82A}">
                    <a16:rowId xmlns:a16="http://schemas.microsoft.com/office/drawing/2014/main" val="784715195"/>
                  </a:ext>
                </a:extLst>
              </a:tr>
              <a:tr h="156554">
                <a:tc>
                  <a:txBody>
                    <a:bodyPr/>
                    <a:lstStyle/>
                    <a:p>
                      <a:pPr algn="l" fontAlgn="b"/>
                      <a:r>
                        <a:rPr lang="en-US" sz="700" u="none" strike="noStrike">
                          <a:effectLst/>
                        </a:rPr>
                        <a:t>Promotion/offers good</a:t>
                      </a:r>
                      <a:endParaRPr lang="en-US" sz="70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700" u="none" strike="noStrike">
                          <a:effectLst/>
                        </a:rPr>
                        <a:t>9.4%</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9.5%</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2.6%</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3.1%</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1.1%</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6.1%</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dirty="0">
                          <a:effectLst/>
                        </a:rPr>
                        <a:t>4.1%</a:t>
                      </a:r>
                      <a:endParaRPr lang="en-US" sz="700" b="0" i="0" u="none" strike="noStrike" dirty="0">
                        <a:solidFill>
                          <a:srgbClr val="000000"/>
                        </a:solidFill>
                        <a:effectLst/>
                        <a:latin typeface="Calibri" panose="020F0502020204030204" pitchFamily="34" charset="0"/>
                      </a:endParaRPr>
                    </a:p>
                  </a:txBody>
                  <a:tcPr marL="5864" marR="5864" marT="5864" marB="0" anchor="ctr">
                    <a:solidFill>
                      <a:srgbClr val="00B0F0"/>
                    </a:solidFill>
                  </a:tcPr>
                </a:tc>
                <a:tc>
                  <a:txBody>
                    <a:bodyPr/>
                    <a:lstStyle/>
                    <a:p>
                      <a:pPr algn="ctr" fontAlgn="b"/>
                      <a:r>
                        <a:rPr lang="en-US" sz="700" u="none" strike="noStrike" dirty="0">
                          <a:effectLst/>
                        </a:rPr>
                        <a:t>6%</a:t>
                      </a:r>
                      <a:endParaRPr lang="en-US" sz="700" b="0" i="0" u="none" strike="noStrike" dirty="0">
                        <a:solidFill>
                          <a:srgbClr val="000000"/>
                        </a:solidFill>
                        <a:effectLst/>
                        <a:latin typeface="Calibri" panose="020F0502020204030204" pitchFamily="34" charset="0"/>
                      </a:endParaRPr>
                    </a:p>
                  </a:txBody>
                  <a:tcPr marL="9525" marR="9525" marT="9525" marB="0" anchor="ctr">
                    <a:solidFill>
                      <a:srgbClr val="FFFFFF"/>
                    </a:solidFill>
                  </a:tcPr>
                </a:tc>
                <a:tc>
                  <a:txBody>
                    <a:bodyPr/>
                    <a:lstStyle/>
                    <a:p>
                      <a:pPr algn="ctr" fontAlgn="ctr"/>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dirty="0">
                          <a:effectLst/>
                        </a:rPr>
                        <a:t>1.5%</a:t>
                      </a:r>
                      <a:endParaRPr lang="en-US" sz="700" b="0" i="0" u="none" strike="noStrike" dirty="0">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0.7%</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dirty="0">
                          <a:effectLst/>
                        </a:rPr>
                        <a:t>1.7%</a:t>
                      </a:r>
                      <a:endParaRPr lang="en-US" sz="700" b="0" i="0" u="none" strike="noStrike" dirty="0">
                        <a:solidFill>
                          <a:srgbClr val="000000"/>
                        </a:solidFill>
                        <a:effectLst/>
                        <a:latin typeface="Calibri" panose="020F0502020204030204" pitchFamily="34" charset="0"/>
                      </a:endParaRPr>
                    </a:p>
                  </a:txBody>
                  <a:tcPr marL="5864" marR="5864" marT="5864" marB="0" anchor="ctr">
                    <a:solidFill>
                      <a:srgbClr val="00B0F0"/>
                    </a:solidFill>
                  </a:tcPr>
                </a:tc>
                <a:tc>
                  <a:txBody>
                    <a:bodyPr/>
                    <a:lstStyle/>
                    <a:p>
                      <a:pPr algn="ct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9525" marR="9525" marT="9525" marB="0" anchor="b">
                    <a:solidFill>
                      <a:srgbClr val="FFFFFF"/>
                    </a:solidFill>
                  </a:tcPr>
                </a:tc>
                <a:extLst>
                  <a:ext uri="{0D108BD9-81ED-4DB2-BD59-A6C34878D82A}">
                    <a16:rowId xmlns:a16="http://schemas.microsoft.com/office/drawing/2014/main" val="839823750"/>
                  </a:ext>
                </a:extLst>
              </a:tr>
              <a:tr h="156554">
                <a:tc>
                  <a:txBody>
                    <a:bodyPr/>
                    <a:lstStyle/>
                    <a:p>
                      <a:pPr algn="l" fontAlgn="b"/>
                      <a:r>
                        <a:rPr lang="en-US" sz="700" u="none" strike="noStrike">
                          <a:effectLst/>
                        </a:rPr>
                        <a:t>Price is good</a:t>
                      </a:r>
                      <a:endParaRPr lang="en-US" sz="70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700" u="none" strike="noStrike">
                          <a:effectLst/>
                        </a:rPr>
                        <a:t>0.4%</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0.6%</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0.2%</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b"/>
                      <a:r>
                        <a:rPr lang="en-US" sz="700" u="none" strike="noStrike" dirty="0">
                          <a:effectLst/>
                        </a:rPr>
                        <a:t>0%</a:t>
                      </a:r>
                      <a:endParaRPr lang="en-US" sz="700" b="0" i="0" u="none" strike="noStrike" dirty="0">
                        <a:solidFill>
                          <a:srgbClr val="000000"/>
                        </a:solidFill>
                        <a:effectLst/>
                        <a:latin typeface="Calibri" panose="020F0502020204030204" pitchFamily="34" charset="0"/>
                      </a:endParaRPr>
                    </a:p>
                  </a:txBody>
                  <a:tcPr marL="9525" marR="9525" marT="9525" marB="0" anchor="ctr">
                    <a:solidFill>
                      <a:srgbClr val="FFFFFF"/>
                    </a:solidFill>
                  </a:tcP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0.1%</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dirty="0">
                          <a:effectLst/>
                        </a:rPr>
                        <a:t>0.4%</a:t>
                      </a:r>
                      <a:endParaRPr lang="en-US" sz="700" b="0" i="0" u="none" strike="noStrike" dirty="0">
                        <a:solidFill>
                          <a:srgbClr val="000000"/>
                        </a:solidFill>
                        <a:effectLst/>
                        <a:latin typeface="Calibri" panose="020F0502020204030204" pitchFamily="34" charset="0"/>
                      </a:endParaRPr>
                    </a:p>
                  </a:txBody>
                  <a:tcPr marL="5864" marR="5864" marT="5864" marB="0" anchor="ctr">
                    <a:solidFill>
                      <a:srgbClr val="FFFFFF"/>
                    </a:solidFill>
                  </a:tcPr>
                </a:tc>
                <a:tc>
                  <a:txBody>
                    <a:bodyPr/>
                    <a:lstStyle/>
                    <a:p>
                      <a:pPr algn="ctr" fontAlgn="b"/>
                      <a:r>
                        <a:rPr lang="en-US" sz="700" u="none" strike="noStrike" dirty="0">
                          <a:effectLst/>
                        </a:rPr>
                        <a:t>0%</a:t>
                      </a:r>
                      <a:endParaRPr lang="en-US" sz="700" b="0" i="0" u="none" strike="noStrike" dirty="0">
                        <a:solidFill>
                          <a:srgbClr val="000000"/>
                        </a:solidFill>
                        <a:effectLst/>
                        <a:latin typeface="Calibri" panose="020F0502020204030204" pitchFamily="34" charset="0"/>
                      </a:endParaRPr>
                    </a:p>
                  </a:txBody>
                  <a:tcPr marL="9525" marR="9525" marT="9525" marB="0" anchor="b">
                    <a:solidFill>
                      <a:srgbClr val="FFFFFF"/>
                    </a:solidFill>
                  </a:tcPr>
                </a:tc>
                <a:extLst>
                  <a:ext uri="{0D108BD9-81ED-4DB2-BD59-A6C34878D82A}">
                    <a16:rowId xmlns:a16="http://schemas.microsoft.com/office/drawing/2014/main" val="780436813"/>
                  </a:ext>
                </a:extLst>
              </a:tr>
              <a:tr h="156554">
                <a:tc>
                  <a:txBody>
                    <a:bodyPr/>
                    <a:lstStyle/>
                    <a:p>
                      <a:pPr algn="l" fontAlgn="b"/>
                      <a:r>
                        <a:rPr lang="en-US" sz="700" u="none" strike="noStrike">
                          <a:effectLst/>
                        </a:rPr>
                        <a:t>Customer Support good</a:t>
                      </a:r>
                      <a:endParaRPr lang="en-US" sz="70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700" u="none" strike="noStrike">
                          <a:effectLst/>
                        </a:rPr>
                        <a:t>0.5%</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0.9%</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0.6%</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1.6%</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0.2%</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dirty="0">
                          <a:effectLst/>
                        </a:rPr>
                        <a:t>0.9%</a:t>
                      </a:r>
                      <a:endParaRPr lang="en-US" sz="700" b="0" i="0" u="none" strike="noStrike" dirty="0">
                        <a:solidFill>
                          <a:srgbClr val="000000"/>
                        </a:solidFill>
                        <a:effectLst/>
                        <a:latin typeface="Calibri" panose="020F0502020204030204" pitchFamily="34" charset="0"/>
                      </a:endParaRPr>
                    </a:p>
                  </a:txBody>
                  <a:tcPr marL="5864" marR="5864" marT="5864" marB="0" anchor="ctr">
                    <a:solidFill>
                      <a:srgbClr val="92D050"/>
                    </a:solidFill>
                  </a:tcPr>
                </a:tc>
                <a:tc>
                  <a:txBody>
                    <a:bodyPr/>
                    <a:lstStyle/>
                    <a:p>
                      <a:pPr algn="ct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9525" marR="9525" marT="9525" marB="0" anchor="ctr">
                    <a:solidFill>
                      <a:srgbClr val="FFFFFF"/>
                    </a:solidFill>
                  </a:tcP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0.6%</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1.3%</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0.4%</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dirty="0">
                          <a:effectLst/>
                        </a:rPr>
                        <a:t>0.4%</a:t>
                      </a:r>
                      <a:endParaRPr lang="en-US" sz="700" b="0" i="0" u="none" strike="noStrike" dirty="0">
                        <a:solidFill>
                          <a:srgbClr val="000000"/>
                        </a:solidFill>
                        <a:effectLst/>
                        <a:latin typeface="Calibri" panose="020F0502020204030204" pitchFamily="34" charset="0"/>
                      </a:endParaRPr>
                    </a:p>
                  </a:txBody>
                  <a:tcPr marL="5864" marR="5864" marT="5864" marB="0" anchor="ctr"/>
                </a:tc>
                <a:tc>
                  <a:txBody>
                    <a:bodyPr/>
                    <a:lstStyle/>
                    <a:p>
                      <a:pPr algn="ctr" fontAlgn="b"/>
                      <a:r>
                        <a:rPr lang="en-US" sz="700" u="none" strike="noStrike" dirty="0">
                          <a:effectLst/>
                        </a:rPr>
                        <a:t>0%</a:t>
                      </a:r>
                      <a:endParaRPr lang="en-US" sz="700" b="0" i="0" u="none" strike="noStrike" dirty="0">
                        <a:solidFill>
                          <a:srgbClr val="000000"/>
                        </a:solidFill>
                        <a:effectLst/>
                        <a:latin typeface="Calibri" panose="020F0502020204030204" pitchFamily="34" charset="0"/>
                      </a:endParaRPr>
                    </a:p>
                  </a:txBody>
                  <a:tcPr marL="9525" marR="9525" marT="9525" marB="0" anchor="b">
                    <a:solidFill>
                      <a:srgbClr val="FFFFFF"/>
                    </a:solidFill>
                  </a:tcPr>
                </a:tc>
                <a:extLst>
                  <a:ext uri="{0D108BD9-81ED-4DB2-BD59-A6C34878D82A}">
                    <a16:rowId xmlns:a16="http://schemas.microsoft.com/office/drawing/2014/main" val="3763473033"/>
                  </a:ext>
                </a:extLst>
              </a:tr>
              <a:tr h="156554">
                <a:tc>
                  <a:txBody>
                    <a:bodyPr/>
                    <a:lstStyle/>
                    <a:p>
                      <a:pPr algn="l" fontAlgn="b"/>
                      <a:r>
                        <a:rPr lang="en-US" sz="700" u="none" strike="noStrike">
                          <a:effectLst/>
                        </a:rPr>
                        <a:t>Easy to use</a:t>
                      </a:r>
                      <a:endParaRPr lang="en-US" sz="70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700" u="none" strike="noStrike">
                          <a:effectLst/>
                        </a:rPr>
                        <a:t>4.4%</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9.0%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1.9%</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2.2%</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2.7%</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12.4%</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dirty="0">
                          <a:effectLst/>
                        </a:rPr>
                        <a:t>3.7%</a:t>
                      </a:r>
                      <a:endParaRPr lang="en-US" sz="700" b="0" i="0" u="none" strike="noStrike" dirty="0">
                        <a:solidFill>
                          <a:srgbClr val="000000"/>
                        </a:solidFill>
                        <a:effectLst/>
                        <a:latin typeface="Calibri" panose="020F0502020204030204" pitchFamily="34" charset="0"/>
                      </a:endParaRPr>
                    </a:p>
                  </a:txBody>
                  <a:tcPr marL="5864" marR="5864" marT="5864" marB="0" anchor="ctr">
                    <a:solidFill>
                      <a:srgbClr val="00B0F0"/>
                    </a:solidFill>
                  </a:tcPr>
                </a:tc>
                <a:tc>
                  <a:txBody>
                    <a:bodyPr/>
                    <a:lstStyle/>
                    <a:p>
                      <a:pPr algn="ctr" fontAlgn="b"/>
                      <a:r>
                        <a:rPr lang="en-US" sz="700" u="none" strike="noStrike" dirty="0">
                          <a:effectLst/>
                        </a:rPr>
                        <a:t>6%</a:t>
                      </a:r>
                      <a:endParaRPr lang="en-US" sz="700" b="0" i="0" u="none" strike="noStrike" dirty="0">
                        <a:solidFill>
                          <a:srgbClr val="000000"/>
                        </a:solidFill>
                        <a:effectLst/>
                        <a:latin typeface="Calibri" panose="020F0502020204030204" pitchFamily="34" charset="0"/>
                      </a:endParaRPr>
                    </a:p>
                  </a:txBody>
                  <a:tcPr marL="9525" marR="9525" marT="9525" marB="0" anchor="ctr">
                    <a:solidFill>
                      <a:srgbClr val="FFFFFF"/>
                    </a:solidFill>
                  </a:tcP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0.2%</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0.9%</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1.3%</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1.3%</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0.5%</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0.4%</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dirty="0">
                          <a:effectLst/>
                        </a:rPr>
                        <a:t>0.7%</a:t>
                      </a:r>
                      <a:endParaRPr lang="en-US" sz="700" b="0" i="0" u="none" strike="noStrike" dirty="0">
                        <a:solidFill>
                          <a:srgbClr val="000000"/>
                        </a:solidFill>
                        <a:effectLst/>
                        <a:latin typeface="Calibri" panose="020F0502020204030204" pitchFamily="34" charset="0"/>
                      </a:endParaRPr>
                    </a:p>
                  </a:txBody>
                  <a:tcPr marL="5864" marR="5864" marT="5864" marB="0" anchor="ctr">
                    <a:solidFill>
                      <a:srgbClr val="92D050"/>
                    </a:solidFill>
                  </a:tcPr>
                </a:tc>
                <a:tc>
                  <a:txBody>
                    <a:bodyPr/>
                    <a:lstStyle/>
                    <a:p>
                      <a:pPr algn="ct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9525" marR="9525" marT="9525" marB="0" anchor="b">
                    <a:solidFill>
                      <a:srgbClr val="FFFFFF"/>
                    </a:solidFill>
                  </a:tcPr>
                </a:tc>
                <a:extLst>
                  <a:ext uri="{0D108BD9-81ED-4DB2-BD59-A6C34878D82A}">
                    <a16:rowId xmlns:a16="http://schemas.microsoft.com/office/drawing/2014/main" val="1140537515"/>
                  </a:ext>
                </a:extLst>
              </a:tr>
              <a:tr h="156554">
                <a:tc>
                  <a:txBody>
                    <a:bodyPr/>
                    <a:lstStyle/>
                    <a:p>
                      <a:pPr algn="l" fontAlgn="b"/>
                      <a:r>
                        <a:rPr lang="en-IN" sz="700" u="none" strike="noStrike">
                          <a:effectLst/>
                        </a:rPr>
                        <a:t>Multiple Brands to choose good</a:t>
                      </a:r>
                      <a:endParaRPr lang="en-IN" sz="70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700" u="none" strike="noStrike">
                          <a:effectLst/>
                        </a:rPr>
                        <a:t>2.9%</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2.7%</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1.3%</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1.3%</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1.1%</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8.1%</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2.8%</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b"/>
                      <a:r>
                        <a:rPr lang="en-US" sz="700" u="none" strike="noStrike" dirty="0">
                          <a:effectLst/>
                        </a:rPr>
                        <a:t>3%</a:t>
                      </a:r>
                      <a:endParaRPr lang="en-US" sz="700" b="0" i="0" u="none" strike="noStrike" dirty="0">
                        <a:solidFill>
                          <a:srgbClr val="000000"/>
                        </a:solidFill>
                        <a:effectLst/>
                        <a:latin typeface="Calibri" panose="020F0502020204030204" pitchFamily="34" charset="0"/>
                      </a:endParaRPr>
                    </a:p>
                  </a:txBody>
                  <a:tcPr marL="9525" marR="9525" marT="9525" marB="0" anchor="ctr">
                    <a:solidFill>
                      <a:srgbClr val="FFFFFF"/>
                    </a:solidFill>
                  </a:tcP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0.4%</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0.9%</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0.4%</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0.4%</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b"/>
                      <a:r>
                        <a:rPr lang="en-US" sz="700" u="none" strike="noStrike" dirty="0">
                          <a:effectLst/>
                        </a:rPr>
                        <a:t>0%</a:t>
                      </a:r>
                      <a:endParaRPr lang="en-US" sz="700" b="0" i="0" u="none" strike="noStrike" dirty="0">
                        <a:solidFill>
                          <a:srgbClr val="000000"/>
                        </a:solidFill>
                        <a:effectLst/>
                        <a:latin typeface="Calibri" panose="020F0502020204030204" pitchFamily="34" charset="0"/>
                      </a:endParaRPr>
                    </a:p>
                  </a:txBody>
                  <a:tcPr marL="9525" marR="9525" marT="9525" marB="0" anchor="b">
                    <a:solidFill>
                      <a:srgbClr val="FFFFFF"/>
                    </a:solidFill>
                  </a:tcPr>
                </a:tc>
                <a:extLst>
                  <a:ext uri="{0D108BD9-81ED-4DB2-BD59-A6C34878D82A}">
                    <a16:rowId xmlns:a16="http://schemas.microsoft.com/office/drawing/2014/main" val="391638036"/>
                  </a:ext>
                </a:extLst>
              </a:tr>
              <a:tr h="156554">
                <a:tc>
                  <a:txBody>
                    <a:bodyPr/>
                    <a:lstStyle/>
                    <a:p>
                      <a:pPr algn="l" fontAlgn="b"/>
                      <a:r>
                        <a:rPr lang="en-US" sz="700" u="none" strike="noStrike">
                          <a:effectLst/>
                        </a:rPr>
                        <a:t>Delivery of service good</a:t>
                      </a:r>
                      <a:endParaRPr lang="en-US" sz="70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700" u="none" strike="noStrike">
                          <a:effectLst/>
                        </a:rPr>
                        <a:t>1.8%</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2.3%</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1.9%</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1.8%</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2.2%</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3.0%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dirty="0">
                          <a:effectLst/>
                        </a:rPr>
                        <a:t>8.3%</a:t>
                      </a:r>
                      <a:endParaRPr lang="en-US" sz="700" b="0" i="0" u="none" strike="noStrike" dirty="0">
                        <a:solidFill>
                          <a:srgbClr val="000000"/>
                        </a:solidFill>
                        <a:effectLst/>
                        <a:latin typeface="Calibri" panose="020F0502020204030204" pitchFamily="34" charset="0"/>
                      </a:endParaRPr>
                    </a:p>
                  </a:txBody>
                  <a:tcPr marL="5864" marR="5864" marT="5864" marB="0" anchor="ctr">
                    <a:solidFill>
                      <a:srgbClr val="92D050"/>
                    </a:solidFill>
                  </a:tcPr>
                </a:tc>
                <a:tc>
                  <a:txBody>
                    <a:bodyPr/>
                    <a:lstStyle/>
                    <a:p>
                      <a:pPr algn="ctr" fontAlgn="b"/>
                      <a:r>
                        <a:rPr lang="en-US" sz="700" u="none" strike="noStrike" dirty="0">
                          <a:effectLst/>
                        </a:rPr>
                        <a:t>3%</a:t>
                      </a:r>
                      <a:endParaRPr lang="en-US" sz="700" b="0" i="0" u="none" strike="noStrike" dirty="0">
                        <a:solidFill>
                          <a:srgbClr val="000000"/>
                        </a:solidFill>
                        <a:effectLst/>
                        <a:latin typeface="Calibri" panose="020F0502020204030204" pitchFamily="34" charset="0"/>
                      </a:endParaRPr>
                    </a:p>
                  </a:txBody>
                  <a:tcPr marL="9525" marR="9525" marT="9525" marB="0" anchor="ctr">
                    <a:solidFill>
                      <a:srgbClr val="FFFFFF"/>
                    </a:solidFill>
                  </a:tcP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0.3%</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0.5%</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1.3%</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0.5%</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0.4%</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dirty="0">
                          <a:effectLst/>
                        </a:rPr>
                        <a:t>1.5%</a:t>
                      </a:r>
                      <a:endParaRPr lang="en-US" sz="700" b="0" i="0" u="none" strike="noStrike" dirty="0">
                        <a:solidFill>
                          <a:srgbClr val="000000"/>
                        </a:solidFill>
                        <a:effectLst/>
                        <a:latin typeface="Calibri" panose="020F0502020204030204" pitchFamily="34" charset="0"/>
                      </a:endParaRPr>
                    </a:p>
                  </a:txBody>
                  <a:tcPr marL="5864" marR="5864" marT="5864" marB="0" anchor="ctr">
                    <a:solidFill>
                      <a:srgbClr val="92D050"/>
                    </a:solidFill>
                  </a:tcPr>
                </a:tc>
                <a:tc>
                  <a:txBody>
                    <a:bodyPr/>
                    <a:lstStyle/>
                    <a:p>
                      <a:pPr algn="ct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9525" marR="9525" marT="9525" marB="0" anchor="b">
                    <a:solidFill>
                      <a:srgbClr val="FFFFFF"/>
                    </a:solidFill>
                  </a:tcPr>
                </a:tc>
                <a:extLst>
                  <a:ext uri="{0D108BD9-81ED-4DB2-BD59-A6C34878D82A}">
                    <a16:rowId xmlns:a16="http://schemas.microsoft.com/office/drawing/2014/main" val="70915536"/>
                  </a:ext>
                </a:extLst>
              </a:tr>
              <a:tr h="164382">
                <a:tc>
                  <a:txBody>
                    <a:bodyPr/>
                    <a:lstStyle/>
                    <a:p>
                      <a:pPr algn="l" fontAlgn="b"/>
                      <a:r>
                        <a:rPr lang="en-US" sz="700" u="none" strike="noStrike">
                          <a:effectLst/>
                        </a:rPr>
                        <a:t>Payment Good</a:t>
                      </a:r>
                      <a:endParaRPr lang="en-US" sz="70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en-US" sz="700" u="none" strike="noStrike">
                          <a:effectLst/>
                        </a:rPr>
                        <a:t>1.0%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0.5%</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0.7%</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dirty="0">
                          <a:effectLst/>
                        </a:rPr>
                        <a:t>1.3%</a:t>
                      </a:r>
                      <a:endParaRPr lang="en-US" sz="700" b="0" i="0" u="none" strike="noStrike" dirty="0">
                        <a:solidFill>
                          <a:srgbClr val="000000"/>
                        </a:solidFill>
                        <a:effectLst/>
                        <a:latin typeface="Calibri" panose="020F0502020204030204" pitchFamily="34" charset="0"/>
                      </a:endParaRPr>
                    </a:p>
                  </a:txBody>
                  <a:tcPr marL="5864" marR="5864" marT="5864" marB="0" anchor="ctr">
                    <a:solidFill>
                      <a:srgbClr val="92D050"/>
                    </a:solidFill>
                  </a:tcPr>
                </a:tc>
                <a:tc>
                  <a:txBody>
                    <a:bodyPr/>
                    <a:lstStyle/>
                    <a:p>
                      <a:pPr algn="ct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9525" marR="9525" marT="9525" marB="0" anchor="ctr">
                    <a:solidFill>
                      <a:srgbClr val="FFFFFF"/>
                    </a:solidFill>
                  </a:tcP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0.1%</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0.0%</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0.2%</a:t>
                      </a:r>
                      <a:endParaRPr lang="en-US" sz="7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dirty="0">
                          <a:effectLst/>
                        </a:rPr>
                        <a:t>0.2%</a:t>
                      </a:r>
                      <a:endParaRPr lang="en-US" sz="700" b="0" i="0" u="none" strike="noStrike" dirty="0">
                        <a:solidFill>
                          <a:srgbClr val="000000"/>
                        </a:solidFill>
                        <a:effectLst/>
                        <a:latin typeface="Calibri" panose="020F0502020204030204" pitchFamily="34" charset="0"/>
                      </a:endParaRPr>
                    </a:p>
                  </a:txBody>
                  <a:tcPr marL="5864" marR="5864" marT="5864" marB="0" anchor="ctr">
                    <a:solidFill>
                      <a:srgbClr val="92D050"/>
                    </a:solidFill>
                  </a:tcPr>
                </a:tc>
                <a:tc>
                  <a:txBody>
                    <a:bodyPr/>
                    <a:lstStyle/>
                    <a:p>
                      <a:pPr algn="ctr" fontAlgn="b"/>
                      <a:r>
                        <a:rPr lang="en-US" sz="700" u="none" strike="noStrike" dirty="0">
                          <a:effectLst/>
                        </a:rPr>
                        <a:t>0%</a:t>
                      </a:r>
                      <a:endParaRPr lang="en-US" sz="700" b="0" i="0" u="none" strike="noStrike" dirty="0">
                        <a:solidFill>
                          <a:srgbClr val="000000"/>
                        </a:solidFill>
                        <a:effectLst/>
                        <a:latin typeface="Calibri" panose="020F0502020204030204" pitchFamily="34" charset="0"/>
                      </a:endParaRPr>
                    </a:p>
                  </a:txBody>
                  <a:tcPr marL="9525" marR="9525" marT="9525" marB="0" anchor="b">
                    <a:solidFill>
                      <a:srgbClr val="FFFFFF"/>
                    </a:solidFill>
                  </a:tcPr>
                </a:tc>
                <a:extLst>
                  <a:ext uri="{0D108BD9-81ED-4DB2-BD59-A6C34878D82A}">
                    <a16:rowId xmlns:a16="http://schemas.microsoft.com/office/drawing/2014/main" val="3969051097"/>
                  </a:ext>
                </a:extLst>
              </a:tr>
            </a:tbl>
          </a:graphicData>
        </a:graphic>
      </p:graphicFrame>
      <p:cxnSp>
        <p:nvCxnSpPr>
          <p:cNvPr id="7" name="Straight Connector 6">
            <a:extLst>
              <a:ext uri="{FF2B5EF4-FFF2-40B4-BE49-F238E27FC236}">
                <a16:creationId xmlns:a16="http://schemas.microsoft.com/office/drawing/2014/main" id="{1DC9F196-6C9C-4F23-A3ED-9F9F69B1FE81}"/>
              </a:ext>
            </a:extLst>
          </p:cNvPr>
          <p:cNvCxnSpPr/>
          <p:nvPr/>
        </p:nvCxnSpPr>
        <p:spPr>
          <a:xfrm>
            <a:off x="4300151" y="1268291"/>
            <a:ext cx="0" cy="5506995"/>
          </a:xfrm>
          <a:prstGeom prst="line">
            <a:avLst/>
          </a:prstGeom>
        </p:spPr>
        <p:style>
          <a:lnRef idx="3">
            <a:schemeClr val="accent3"/>
          </a:lnRef>
          <a:fillRef idx="0">
            <a:schemeClr val="accent3"/>
          </a:fillRef>
          <a:effectRef idx="2">
            <a:schemeClr val="accent3"/>
          </a:effectRef>
          <a:fontRef idx="minor">
            <a:schemeClr val="tx1"/>
          </a:fontRef>
        </p:style>
      </p:cxnSp>
      <p:sp>
        <p:nvSpPr>
          <p:cNvPr id="10" name="Rectangle 9">
            <a:extLst>
              <a:ext uri="{FF2B5EF4-FFF2-40B4-BE49-F238E27FC236}">
                <a16:creationId xmlns:a16="http://schemas.microsoft.com/office/drawing/2014/main" id="{7ED0101A-07E5-4619-8EDB-654050F1859D}"/>
              </a:ext>
            </a:extLst>
          </p:cNvPr>
          <p:cNvSpPr/>
          <p:nvPr/>
        </p:nvSpPr>
        <p:spPr>
          <a:xfrm>
            <a:off x="7393460" y="1485951"/>
            <a:ext cx="288324" cy="28832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FDA82A4-094A-4228-B59F-03D57659E116}"/>
              </a:ext>
            </a:extLst>
          </p:cNvPr>
          <p:cNvSpPr txBox="1"/>
          <p:nvPr/>
        </p:nvSpPr>
        <p:spPr>
          <a:xfrm>
            <a:off x="7667824" y="1485951"/>
            <a:ext cx="3725105" cy="461665"/>
          </a:xfrm>
          <a:prstGeom prst="rect">
            <a:avLst/>
          </a:prstGeom>
          <a:noFill/>
        </p:spPr>
        <p:txBody>
          <a:bodyPr wrap="square" rtlCol="0">
            <a:spAutoFit/>
          </a:bodyPr>
          <a:lstStyle/>
          <a:p>
            <a:r>
              <a:rPr lang="en-US" sz="1200" dirty="0"/>
              <a:t>Feature Services Not performing well and deteriorating</a:t>
            </a:r>
          </a:p>
        </p:txBody>
      </p:sp>
      <p:sp>
        <p:nvSpPr>
          <p:cNvPr id="12" name="Rectangle 11">
            <a:extLst>
              <a:ext uri="{FF2B5EF4-FFF2-40B4-BE49-F238E27FC236}">
                <a16:creationId xmlns:a16="http://schemas.microsoft.com/office/drawing/2014/main" id="{58EDEE11-6123-4FE9-B5F1-621DB420F42A}"/>
              </a:ext>
            </a:extLst>
          </p:cNvPr>
          <p:cNvSpPr/>
          <p:nvPr/>
        </p:nvSpPr>
        <p:spPr>
          <a:xfrm>
            <a:off x="7393460" y="2295607"/>
            <a:ext cx="288324" cy="288325"/>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6ED4084-0768-4A27-9B24-39B7874E30C0}"/>
              </a:ext>
            </a:extLst>
          </p:cNvPr>
          <p:cNvSpPr txBox="1"/>
          <p:nvPr/>
        </p:nvSpPr>
        <p:spPr>
          <a:xfrm>
            <a:off x="7681784" y="2295607"/>
            <a:ext cx="4151870" cy="276999"/>
          </a:xfrm>
          <a:prstGeom prst="rect">
            <a:avLst/>
          </a:prstGeom>
          <a:noFill/>
        </p:spPr>
        <p:txBody>
          <a:bodyPr wrap="square" rtlCol="0">
            <a:spAutoFit/>
          </a:bodyPr>
          <a:lstStyle/>
          <a:p>
            <a:r>
              <a:rPr lang="en-US" sz="1200" dirty="0"/>
              <a:t>Feature Services performance  has been improved. </a:t>
            </a:r>
          </a:p>
        </p:txBody>
      </p:sp>
      <p:sp>
        <p:nvSpPr>
          <p:cNvPr id="14" name="Rectangle 13">
            <a:extLst>
              <a:ext uri="{FF2B5EF4-FFF2-40B4-BE49-F238E27FC236}">
                <a16:creationId xmlns:a16="http://schemas.microsoft.com/office/drawing/2014/main" id="{DD6CC9D6-B178-4EB9-B7BB-58AE988B2F51}"/>
              </a:ext>
            </a:extLst>
          </p:cNvPr>
          <p:cNvSpPr/>
          <p:nvPr/>
        </p:nvSpPr>
        <p:spPr>
          <a:xfrm>
            <a:off x="7379500" y="3209667"/>
            <a:ext cx="288324" cy="288325"/>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987C18D-4859-48BD-BFE9-96F23B875219}"/>
              </a:ext>
            </a:extLst>
          </p:cNvPr>
          <p:cNvSpPr txBox="1"/>
          <p:nvPr/>
        </p:nvSpPr>
        <p:spPr>
          <a:xfrm>
            <a:off x="7667824" y="3152001"/>
            <a:ext cx="4151870" cy="461665"/>
          </a:xfrm>
          <a:prstGeom prst="rect">
            <a:avLst/>
          </a:prstGeom>
          <a:noFill/>
        </p:spPr>
        <p:txBody>
          <a:bodyPr wrap="square" rtlCol="0">
            <a:spAutoFit/>
          </a:bodyPr>
          <a:lstStyle/>
          <a:p>
            <a:r>
              <a:rPr lang="en-US" sz="1200" dirty="0"/>
              <a:t>Feature Services performance  has to been reduced, if it is improved  will have a positive effect.</a:t>
            </a:r>
          </a:p>
        </p:txBody>
      </p:sp>
      <p:sp>
        <p:nvSpPr>
          <p:cNvPr id="16" name="Rectangle 15">
            <a:extLst>
              <a:ext uri="{FF2B5EF4-FFF2-40B4-BE49-F238E27FC236}">
                <a16:creationId xmlns:a16="http://schemas.microsoft.com/office/drawing/2014/main" id="{3EE83652-270F-465F-ADD2-11DE18D47C54}"/>
              </a:ext>
            </a:extLst>
          </p:cNvPr>
          <p:cNvSpPr/>
          <p:nvPr/>
        </p:nvSpPr>
        <p:spPr>
          <a:xfrm>
            <a:off x="7379500" y="4148050"/>
            <a:ext cx="288324" cy="288325"/>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194A518-0469-43F5-848F-502164A5DB5D}"/>
              </a:ext>
            </a:extLst>
          </p:cNvPr>
          <p:cNvSpPr txBox="1"/>
          <p:nvPr/>
        </p:nvSpPr>
        <p:spPr>
          <a:xfrm>
            <a:off x="7667824" y="4090384"/>
            <a:ext cx="4151870" cy="276999"/>
          </a:xfrm>
          <a:prstGeom prst="rect">
            <a:avLst/>
          </a:prstGeom>
          <a:noFill/>
        </p:spPr>
        <p:txBody>
          <a:bodyPr wrap="square" rtlCol="0">
            <a:spAutoFit/>
          </a:bodyPr>
          <a:lstStyle/>
          <a:p>
            <a:r>
              <a:rPr lang="en-US" sz="1200" dirty="0"/>
              <a:t>Feature Services has performed well and increasing</a:t>
            </a:r>
          </a:p>
        </p:txBody>
      </p:sp>
    </p:spTree>
    <p:extLst>
      <p:ext uri="{BB962C8B-B14F-4D97-AF65-F5344CB8AC3E}">
        <p14:creationId xmlns:p14="http://schemas.microsoft.com/office/powerpoint/2010/main" val="25185911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553AC-425C-4942-A020-E8455C49FE57}"/>
              </a:ext>
            </a:extLst>
          </p:cNvPr>
          <p:cNvSpPr>
            <a:spLocks noGrp="1"/>
          </p:cNvSpPr>
          <p:nvPr>
            <p:ph type="title"/>
          </p:nvPr>
        </p:nvSpPr>
        <p:spPr/>
        <p:txBody>
          <a:bodyPr/>
          <a:lstStyle/>
          <a:p>
            <a:r>
              <a:rPr lang="en-US" dirty="0"/>
              <a:t>SWOT Analysis</a:t>
            </a:r>
          </a:p>
        </p:txBody>
      </p:sp>
    </p:spTree>
    <p:extLst>
      <p:ext uri="{BB962C8B-B14F-4D97-AF65-F5344CB8AC3E}">
        <p14:creationId xmlns:p14="http://schemas.microsoft.com/office/powerpoint/2010/main" val="5175075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6F952-BFD6-4A2E-AC4B-822E5204742F}"/>
              </a:ext>
            </a:extLst>
          </p:cNvPr>
          <p:cNvSpPr>
            <a:spLocks noGrp="1"/>
          </p:cNvSpPr>
          <p:nvPr>
            <p:ph type="title"/>
          </p:nvPr>
        </p:nvSpPr>
        <p:spPr/>
        <p:txBody>
          <a:bodyPr/>
          <a:lstStyle/>
          <a:p>
            <a:r>
              <a:rPr lang="en-US" dirty="0"/>
              <a:t>Recommendation</a:t>
            </a:r>
          </a:p>
        </p:txBody>
      </p:sp>
    </p:spTree>
    <p:extLst>
      <p:ext uri="{BB962C8B-B14F-4D97-AF65-F5344CB8AC3E}">
        <p14:creationId xmlns:p14="http://schemas.microsoft.com/office/powerpoint/2010/main" val="23483114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4398D-65F3-4AFA-BCF0-E818E5D19D80}"/>
              </a:ext>
            </a:extLst>
          </p:cNvPr>
          <p:cNvSpPr>
            <a:spLocks noGrp="1"/>
          </p:cNvSpPr>
          <p:nvPr>
            <p:ph type="title"/>
          </p:nvPr>
        </p:nvSpPr>
        <p:spPr/>
        <p:txBody>
          <a:bodyPr>
            <a:normAutofit fontScale="90000"/>
          </a:bodyPr>
          <a:lstStyle/>
          <a:p>
            <a:r>
              <a:rPr lang="en-US" dirty="0"/>
              <a:t>WORDCLOUD - NRC – EMOTION - Positive</a:t>
            </a:r>
          </a:p>
        </p:txBody>
      </p:sp>
      <p:pic>
        <p:nvPicPr>
          <p:cNvPr id="5" name="Picture 4">
            <a:extLst>
              <a:ext uri="{FF2B5EF4-FFF2-40B4-BE49-F238E27FC236}">
                <a16:creationId xmlns:a16="http://schemas.microsoft.com/office/drawing/2014/main" id="{8F4A5D88-5F72-4F64-8BFE-4B36AB6D1F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78" y="1064588"/>
            <a:ext cx="6928087" cy="5793411"/>
          </a:xfrm>
          <a:prstGeom prst="rect">
            <a:avLst/>
          </a:prstGeom>
        </p:spPr>
      </p:pic>
    </p:spTree>
    <p:extLst>
      <p:ext uri="{BB962C8B-B14F-4D97-AF65-F5344CB8AC3E}">
        <p14:creationId xmlns:p14="http://schemas.microsoft.com/office/powerpoint/2010/main" val="10619058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4398D-65F3-4AFA-BCF0-E818E5D19D80}"/>
              </a:ext>
            </a:extLst>
          </p:cNvPr>
          <p:cNvSpPr>
            <a:spLocks noGrp="1"/>
          </p:cNvSpPr>
          <p:nvPr>
            <p:ph type="title"/>
          </p:nvPr>
        </p:nvSpPr>
        <p:spPr>
          <a:xfrm>
            <a:off x="2907957" y="379812"/>
            <a:ext cx="8860710" cy="670055"/>
          </a:xfrm>
        </p:spPr>
        <p:txBody>
          <a:bodyPr>
            <a:normAutofit fontScale="90000"/>
          </a:bodyPr>
          <a:lstStyle/>
          <a:p>
            <a:r>
              <a:rPr lang="en-US" dirty="0"/>
              <a:t>WORDCLOUD - NRC – EMOTION - Negative</a:t>
            </a:r>
          </a:p>
        </p:txBody>
      </p:sp>
      <p:pic>
        <p:nvPicPr>
          <p:cNvPr id="4" name="Picture 3">
            <a:extLst>
              <a:ext uri="{FF2B5EF4-FFF2-40B4-BE49-F238E27FC236}">
                <a16:creationId xmlns:a16="http://schemas.microsoft.com/office/drawing/2014/main" id="{B0903C64-A508-4549-A400-6D3942BF95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06" y="969509"/>
            <a:ext cx="6932174" cy="5826707"/>
          </a:xfrm>
          <a:prstGeom prst="rect">
            <a:avLst/>
          </a:prstGeom>
        </p:spPr>
      </p:pic>
    </p:spTree>
    <p:extLst>
      <p:ext uri="{BB962C8B-B14F-4D97-AF65-F5344CB8AC3E}">
        <p14:creationId xmlns:p14="http://schemas.microsoft.com/office/powerpoint/2010/main" val="10753470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4398D-65F3-4AFA-BCF0-E818E5D19D80}"/>
              </a:ext>
            </a:extLst>
          </p:cNvPr>
          <p:cNvSpPr>
            <a:spLocks noGrp="1"/>
          </p:cNvSpPr>
          <p:nvPr>
            <p:ph type="title"/>
          </p:nvPr>
        </p:nvSpPr>
        <p:spPr/>
        <p:txBody>
          <a:bodyPr>
            <a:normAutofit fontScale="90000"/>
          </a:bodyPr>
          <a:lstStyle/>
          <a:p>
            <a:r>
              <a:rPr lang="en-US" dirty="0"/>
              <a:t>WORDCLOUD - NRC – EMOTION - Anger</a:t>
            </a:r>
          </a:p>
        </p:txBody>
      </p:sp>
      <p:pic>
        <p:nvPicPr>
          <p:cNvPr id="4" name="Picture 3">
            <a:extLst>
              <a:ext uri="{FF2B5EF4-FFF2-40B4-BE49-F238E27FC236}">
                <a16:creationId xmlns:a16="http://schemas.microsoft.com/office/drawing/2014/main" id="{6A9D754A-9E36-4DD0-BFFD-049BA7A260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853" y="840259"/>
            <a:ext cx="6845710" cy="6017741"/>
          </a:xfrm>
          <a:prstGeom prst="rect">
            <a:avLst/>
          </a:prstGeom>
        </p:spPr>
      </p:pic>
    </p:spTree>
    <p:extLst>
      <p:ext uri="{BB962C8B-B14F-4D97-AF65-F5344CB8AC3E}">
        <p14:creationId xmlns:p14="http://schemas.microsoft.com/office/powerpoint/2010/main" val="3672575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9598" y="1199619"/>
            <a:ext cx="8382000" cy="670055"/>
          </a:xfrm>
        </p:spPr>
        <p:txBody>
          <a:bodyPr>
            <a:noAutofit/>
          </a:bodyPr>
          <a:lstStyle/>
          <a:p>
            <a:r>
              <a:rPr lang="en-IN" sz="2000" b="1" dirty="0">
                <a:solidFill>
                  <a:schemeClr val="accent2"/>
                </a:solidFill>
                <a:cs typeface="Arial" panose="020B0604020202020204" pitchFamily="34" charset="0"/>
              </a:rPr>
              <a:t>Understanding of Complaints and Praises of </a:t>
            </a:r>
            <a:br>
              <a:rPr lang="en-IN" sz="2000" b="1" dirty="0">
                <a:solidFill>
                  <a:schemeClr val="accent2"/>
                </a:solidFill>
                <a:cs typeface="Arial" panose="020B0604020202020204" pitchFamily="34" charset="0"/>
              </a:rPr>
            </a:br>
            <a:r>
              <a:rPr lang="en-IN" sz="2000" b="1" dirty="0">
                <a:solidFill>
                  <a:schemeClr val="accent2"/>
                </a:solidFill>
                <a:cs typeface="Arial" panose="020B0604020202020204" pitchFamily="34" charset="0"/>
              </a:rPr>
              <a:t>“Woohoo Gift card” – Google Reviews. </a:t>
            </a:r>
            <a:r>
              <a:rPr lang="en-IN" sz="1400" b="1" dirty="0">
                <a:solidFill>
                  <a:schemeClr val="accent2"/>
                </a:solidFill>
                <a:cs typeface="Arial" panose="020B0604020202020204" pitchFamily="34" charset="0"/>
              </a:rPr>
              <a:t>(Future Facebook and Twitter)</a:t>
            </a:r>
            <a:endParaRPr lang="en-IN" sz="2000" dirty="0">
              <a:ea typeface="Arial Unicode MS"/>
              <a:cs typeface="Calibri" panose="020F0502020204030204" pitchFamily="34" charset="0"/>
            </a:endParaRPr>
          </a:p>
        </p:txBody>
      </p:sp>
      <p:sp>
        <p:nvSpPr>
          <p:cNvPr id="3" name="TextBox 2">
            <a:extLst>
              <a:ext uri="{FF2B5EF4-FFF2-40B4-BE49-F238E27FC236}">
                <a16:creationId xmlns:a16="http://schemas.microsoft.com/office/drawing/2014/main" id="{7189F4A5-3536-434A-8796-94B8DEA70C1F}"/>
              </a:ext>
            </a:extLst>
          </p:cNvPr>
          <p:cNvSpPr txBox="1"/>
          <p:nvPr/>
        </p:nvSpPr>
        <p:spPr>
          <a:xfrm>
            <a:off x="764627" y="1322280"/>
            <a:ext cx="2806262" cy="424732"/>
          </a:xfrm>
          <a:prstGeom prst="rect">
            <a:avLst/>
          </a:prstGeom>
        </p:spPr>
        <p:txBody>
          <a:bodyPr vert="horz" lIns="91440" tIns="45720" rIns="91440" bIns="45720" rtlCol="0" anchor="ctr">
            <a:noAutofit/>
          </a:bodyPr>
          <a:lstStyle>
            <a:lvl1pPr algn="r">
              <a:lnSpc>
                <a:spcPct val="90000"/>
              </a:lnSpc>
              <a:spcBef>
                <a:spcPct val="0"/>
              </a:spcBef>
              <a:buNone/>
              <a:defRPr sz="2400" b="1">
                <a:solidFill>
                  <a:schemeClr val="accent2"/>
                </a:solidFill>
                <a:latin typeface="+mj-lt"/>
                <a:ea typeface="+mj-ea"/>
                <a:cs typeface="Arial" panose="020B0604020202020204" pitchFamily="34" charset="0"/>
              </a:defRPr>
            </a:lvl1pPr>
          </a:lstStyle>
          <a:p>
            <a:pPr algn="l"/>
            <a:r>
              <a:rPr lang="en-US" dirty="0">
                <a:solidFill>
                  <a:schemeClr val="tx1"/>
                </a:solidFill>
              </a:rPr>
              <a:t>Project</a:t>
            </a:r>
          </a:p>
        </p:txBody>
      </p:sp>
      <p:sp>
        <p:nvSpPr>
          <p:cNvPr id="6" name="TextBox 5">
            <a:extLst>
              <a:ext uri="{FF2B5EF4-FFF2-40B4-BE49-F238E27FC236}">
                <a16:creationId xmlns:a16="http://schemas.microsoft.com/office/drawing/2014/main" id="{52729E79-E933-4650-AE76-10ABA4B57FC7}"/>
              </a:ext>
            </a:extLst>
          </p:cNvPr>
          <p:cNvSpPr txBox="1"/>
          <p:nvPr/>
        </p:nvSpPr>
        <p:spPr>
          <a:xfrm>
            <a:off x="599089" y="2184929"/>
            <a:ext cx="3460531" cy="424732"/>
          </a:xfrm>
          <a:prstGeom prst="rect">
            <a:avLst/>
          </a:prstGeom>
        </p:spPr>
        <p:txBody>
          <a:bodyPr vert="horz" lIns="91440" tIns="45720" rIns="91440" bIns="45720" rtlCol="0" anchor="ctr">
            <a:noAutofit/>
          </a:bodyPr>
          <a:lstStyle>
            <a:lvl1pPr algn="r">
              <a:lnSpc>
                <a:spcPct val="90000"/>
              </a:lnSpc>
              <a:spcBef>
                <a:spcPct val="0"/>
              </a:spcBef>
              <a:buNone/>
              <a:defRPr sz="2400" b="1">
                <a:solidFill>
                  <a:schemeClr val="accent2"/>
                </a:solidFill>
                <a:latin typeface="+mj-lt"/>
                <a:ea typeface="+mj-ea"/>
                <a:cs typeface="Arial" panose="020B0604020202020204" pitchFamily="34" charset="0"/>
              </a:defRPr>
            </a:lvl1pPr>
          </a:lstStyle>
          <a:p>
            <a:pPr algn="l"/>
            <a:r>
              <a:rPr lang="en-US" b="0" dirty="0">
                <a:solidFill>
                  <a:srgbClr val="202124"/>
                </a:solidFill>
                <a:latin typeface="arial" panose="020B0604020202020204" pitchFamily="34" charset="0"/>
              </a:rPr>
              <a:t>T</a:t>
            </a:r>
            <a:r>
              <a:rPr lang="en-US" b="0" i="0" dirty="0">
                <a:solidFill>
                  <a:srgbClr val="202124"/>
                </a:solidFill>
                <a:effectLst/>
                <a:latin typeface="arial" panose="020B0604020202020204" pitchFamily="34" charset="0"/>
              </a:rPr>
              <a:t>ype of data </a:t>
            </a:r>
            <a:r>
              <a:rPr lang="en-US" b="1" i="0" dirty="0">
                <a:solidFill>
                  <a:srgbClr val="202124"/>
                </a:solidFill>
                <a:effectLst/>
                <a:latin typeface="arial" panose="020B0604020202020204" pitchFamily="34" charset="0"/>
              </a:rPr>
              <a:t>analytics</a:t>
            </a:r>
            <a:endParaRPr lang="en-US" dirty="0">
              <a:solidFill>
                <a:schemeClr val="tx1"/>
              </a:solidFill>
            </a:endParaRPr>
          </a:p>
        </p:txBody>
      </p:sp>
      <p:sp>
        <p:nvSpPr>
          <p:cNvPr id="8" name="TextBox 7">
            <a:extLst>
              <a:ext uri="{FF2B5EF4-FFF2-40B4-BE49-F238E27FC236}">
                <a16:creationId xmlns:a16="http://schemas.microsoft.com/office/drawing/2014/main" id="{69D6F3C4-2E78-4523-A32E-4F04ED30935D}"/>
              </a:ext>
            </a:extLst>
          </p:cNvPr>
          <p:cNvSpPr txBox="1"/>
          <p:nvPr/>
        </p:nvSpPr>
        <p:spPr>
          <a:xfrm>
            <a:off x="5243348" y="2209514"/>
            <a:ext cx="3460531" cy="424732"/>
          </a:xfrm>
          <a:prstGeom prst="rect">
            <a:avLst/>
          </a:prstGeom>
        </p:spPr>
        <p:txBody>
          <a:bodyPr vert="horz" lIns="91440" tIns="45720" rIns="91440" bIns="45720" rtlCol="0" anchor="ctr">
            <a:noAutofit/>
          </a:bodyPr>
          <a:lstStyle>
            <a:lvl1pPr algn="r">
              <a:lnSpc>
                <a:spcPct val="90000"/>
              </a:lnSpc>
              <a:spcBef>
                <a:spcPct val="0"/>
              </a:spcBef>
              <a:buNone/>
              <a:defRPr sz="2400" b="1">
                <a:solidFill>
                  <a:schemeClr val="accent2"/>
                </a:solidFill>
                <a:latin typeface="+mj-lt"/>
                <a:ea typeface="+mj-ea"/>
                <a:cs typeface="Arial" panose="020B0604020202020204" pitchFamily="34" charset="0"/>
              </a:defRPr>
            </a:lvl1pPr>
          </a:lstStyle>
          <a:p>
            <a:pPr algn="l"/>
            <a:r>
              <a:rPr lang="en-US" dirty="0"/>
              <a:t>Text Analytics</a:t>
            </a:r>
          </a:p>
        </p:txBody>
      </p:sp>
      <p:sp>
        <p:nvSpPr>
          <p:cNvPr id="9" name="TextBox 8">
            <a:extLst>
              <a:ext uri="{FF2B5EF4-FFF2-40B4-BE49-F238E27FC236}">
                <a16:creationId xmlns:a16="http://schemas.microsoft.com/office/drawing/2014/main" id="{A20D70E2-7BAC-4D91-A05A-CC22C4B4D0B5}"/>
              </a:ext>
            </a:extLst>
          </p:cNvPr>
          <p:cNvSpPr txBox="1"/>
          <p:nvPr/>
        </p:nvSpPr>
        <p:spPr>
          <a:xfrm>
            <a:off x="599089" y="2925853"/>
            <a:ext cx="3460531" cy="424732"/>
          </a:xfrm>
          <a:prstGeom prst="rect">
            <a:avLst/>
          </a:prstGeom>
        </p:spPr>
        <p:txBody>
          <a:bodyPr vert="horz" lIns="91440" tIns="45720" rIns="91440" bIns="45720" rtlCol="0" anchor="ctr">
            <a:noAutofit/>
          </a:bodyPr>
          <a:lstStyle>
            <a:lvl1pPr algn="r">
              <a:lnSpc>
                <a:spcPct val="90000"/>
              </a:lnSpc>
              <a:spcBef>
                <a:spcPct val="0"/>
              </a:spcBef>
              <a:buNone/>
              <a:defRPr sz="2400" b="1">
                <a:solidFill>
                  <a:schemeClr val="accent2"/>
                </a:solidFill>
                <a:latin typeface="+mj-lt"/>
                <a:ea typeface="+mj-ea"/>
                <a:cs typeface="Arial" panose="020B0604020202020204" pitchFamily="34" charset="0"/>
              </a:defRPr>
            </a:lvl1pPr>
          </a:lstStyle>
          <a:p>
            <a:pPr algn="l"/>
            <a:r>
              <a:rPr lang="en-US" dirty="0">
                <a:solidFill>
                  <a:srgbClr val="202124"/>
                </a:solidFill>
                <a:latin typeface="arial" panose="020B0604020202020204" pitchFamily="34" charset="0"/>
              </a:rPr>
              <a:t>Source</a:t>
            </a:r>
            <a:endParaRPr lang="en-US" dirty="0">
              <a:solidFill>
                <a:schemeClr val="tx1"/>
              </a:solidFill>
            </a:endParaRPr>
          </a:p>
        </p:txBody>
      </p:sp>
      <p:sp>
        <p:nvSpPr>
          <p:cNvPr id="10" name="TextBox 9">
            <a:extLst>
              <a:ext uri="{FF2B5EF4-FFF2-40B4-BE49-F238E27FC236}">
                <a16:creationId xmlns:a16="http://schemas.microsoft.com/office/drawing/2014/main" id="{9FE8C737-AF32-4DC5-A8E0-46FB580CB08A}"/>
              </a:ext>
            </a:extLst>
          </p:cNvPr>
          <p:cNvSpPr txBox="1"/>
          <p:nvPr/>
        </p:nvSpPr>
        <p:spPr>
          <a:xfrm>
            <a:off x="5243347" y="3004268"/>
            <a:ext cx="5816163" cy="424732"/>
          </a:xfrm>
          <a:prstGeom prst="rect">
            <a:avLst/>
          </a:prstGeom>
        </p:spPr>
        <p:txBody>
          <a:bodyPr vert="horz" lIns="91440" tIns="45720" rIns="91440" bIns="45720" rtlCol="0" anchor="ctr">
            <a:noAutofit/>
          </a:bodyPr>
          <a:lstStyle>
            <a:lvl1pPr algn="r">
              <a:lnSpc>
                <a:spcPct val="90000"/>
              </a:lnSpc>
              <a:spcBef>
                <a:spcPct val="0"/>
              </a:spcBef>
              <a:buNone/>
              <a:defRPr sz="2400" b="1">
                <a:solidFill>
                  <a:schemeClr val="accent2"/>
                </a:solidFill>
                <a:latin typeface="+mj-lt"/>
                <a:ea typeface="+mj-ea"/>
                <a:cs typeface="Arial" panose="020B0604020202020204" pitchFamily="34" charset="0"/>
              </a:defRPr>
            </a:lvl1pPr>
          </a:lstStyle>
          <a:p>
            <a:pPr algn="l"/>
            <a:r>
              <a:rPr lang="en-US" dirty="0"/>
              <a:t>Google reviews  –  Current rating 4.1</a:t>
            </a:r>
          </a:p>
        </p:txBody>
      </p:sp>
      <p:pic>
        <p:nvPicPr>
          <p:cNvPr id="11" name="Picture 10">
            <a:extLst>
              <a:ext uri="{FF2B5EF4-FFF2-40B4-BE49-F238E27FC236}">
                <a16:creationId xmlns:a16="http://schemas.microsoft.com/office/drawing/2014/main" id="{DFCB88C6-BDD9-417B-A7FA-EA54A07F4CCF}"/>
              </a:ext>
            </a:extLst>
          </p:cNvPr>
          <p:cNvPicPr>
            <a:picLocks noChangeAspect="1"/>
          </p:cNvPicPr>
          <p:nvPr/>
        </p:nvPicPr>
        <p:blipFill>
          <a:blip r:embed="rId2"/>
          <a:stretch>
            <a:fillRect/>
          </a:stretch>
        </p:blipFill>
        <p:spPr>
          <a:xfrm>
            <a:off x="4721663" y="3754404"/>
            <a:ext cx="7273268" cy="2898195"/>
          </a:xfrm>
          <a:prstGeom prst="rect">
            <a:avLst/>
          </a:prstGeom>
        </p:spPr>
      </p:pic>
      <p:pic>
        <p:nvPicPr>
          <p:cNvPr id="12" name="Picture 11">
            <a:extLst>
              <a:ext uri="{FF2B5EF4-FFF2-40B4-BE49-F238E27FC236}">
                <a16:creationId xmlns:a16="http://schemas.microsoft.com/office/drawing/2014/main" id="{42F686A5-BAEB-4EAE-BC75-2A3DAE849412}"/>
              </a:ext>
            </a:extLst>
          </p:cNvPr>
          <p:cNvPicPr>
            <a:picLocks noChangeAspect="1"/>
          </p:cNvPicPr>
          <p:nvPr/>
        </p:nvPicPr>
        <p:blipFill>
          <a:blip r:embed="rId3"/>
          <a:stretch>
            <a:fillRect/>
          </a:stretch>
        </p:blipFill>
        <p:spPr>
          <a:xfrm>
            <a:off x="507780" y="3879611"/>
            <a:ext cx="3787713" cy="1991604"/>
          </a:xfrm>
          <a:prstGeom prst="rect">
            <a:avLst/>
          </a:prstGeom>
        </p:spPr>
      </p:pic>
      <p:sp>
        <p:nvSpPr>
          <p:cNvPr id="13" name="Title 1">
            <a:extLst>
              <a:ext uri="{FF2B5EF4-FFF2-40B4-BE49-F238E27FC236}">
                <a16:creationId xmlns:a16="http://schemas.microsoft.com/office/drawing/2014/main" id="{697DA010-18DA-4811-8904-8B11BD2E8DB3}"/>
              </a:ext>
            </a:extLst>
          </p:cNvPr>
          <p:cNvSpPr txBox="1">
            <a:spLocks/>
          </p:cNvSpPr>
          <p:nvPr/>
        </p:nvSpPr>
        <p:spPr>
          <a:xfrm>
            <a:off x="3386667" y="379812"/>
            <a:ext cx="8382000" cy="670055"/>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IN" dirty="0">
                <a:cs typeface="Calibri" panose="020F0502020204030204" pitchFamily="34" charset="0"/>
              </a:rPr>
              <a:t>Name of the Project </a:t>
            </a:r>
          </a:p>
        </p:txBody>
      </p:sp>
    </p:spTree>
    <p:extLst>
      <p:ext uri="{BB962C8B-B14F-4D97-AF65-F5344CB8AC3E}">
        <p14:creationId xmlns:p14="http://schemas.microsoft.com/office/powerpoint/2010/main" val="31358211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4398D-65F3-4AFA-BCF0-E818E5D19D80}"/>
              </a:ext>
            </a:extLst>
          </p:cNvPr>
          <p:cNvSpPr>
            <a:spLocks noGrp="1"/>
          </p:cNvSpPr>
          <p:nvPr>
            <p:ph type="title"/>
          </p:nvPr>
        </p:nvSpPr>
        <p:spPr>
          <a:xfrm>
            <a:off x="2504304" y="379812"/>
            <a:ext cx="9264364" cy="670055"/>
          </a:xfrm>
        </p:spPr>
        <p:txBody>
          <a:bodyPr>
            <a:normAutofit fontScale="90000"/>
          </a:bodyPr>
          <a:lstStyle/>
          <a:p>
            <a:r>
              <a:rPr lang="en-US" dirty="0"/>
              <a:t>WORDCLOUD - NRC – EMOTION - Anticipation</a:t>
            </a:r>
          </a:p>
        </p:txBody>
      </p:sp>
      <p:pic>
        <p:nvPicPr>
          <p:cNvPr id="4" name="Picture 3">
            <a:extLst>
              <a:ext uri="{FF2B5EF4-FFF2-40B4-BE49-F238E27FC236}">
                <a16:creationId xmlns:a16="http://schemas.microsoft.com/office/drawing/2014/main" id="{996F9A69-9FE0-4296-9E11-05BF4EC66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9470"/>
            <a:ext cx="6590270" cy="6032670"/>
          </a:xfrm>
          <a:prstGeom prst="rect">
            <a:avLst/>
          </a:prstGeom>
        </p:spPr>
      </p:pic>
    </p:spTree>
    <p:extLst>
      <p:ext uri="{BB962C8B-B14F-4D97-AF65-F5344CB8AC3E}">
        <p14:creationId xmlns:p14="http://schemas.microsoft.com/office/powerpoint/2010/main" val="30411831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4398D-65F3-4AFA-BCF0-E818E5D19D80}"/>
              </a:ext>
            </a:extLst>
          </p:cNvPr>
          <p:cNvSpPr>
            <a:spLocks noGrp="1"/>
          </p:cNvSpPr>
          <p:nvPr>
            <p:ph type="title"/>
          </p:nvPr>
        </p:nvSpPr>
        <p:spPr/>
        <p:txBody>
          <a:bodyPr>
            <a:normAutofit fontScale="90000"/>
          </a:bodyPr>
          <a:lstStyle/>
          <a:p>
            <a:r>
              <a:rPr lang="en-US" dirty="0"/>
              <a:t>WORDCLOUD - NRC – EMOTION - Disgust</a:t>
            </a:r>
          </a:p>
        </p:txBody>
      </p:sp>
      <p:pic>
        <p:nvPicPr>
          <p:cNvPr id="4" name="Picture 3">
            <a:extLst>
              <a:ext uri="{FF2B5EF4-FFF2-40B4-BE49-F238E27FC236}">
                <a16:creationId xmlns:a16="http://schemas.microsoft.com/office/drawing/2014/main" id="{DBD0BCA6-1656-4EAA-A448-BF2D66AD8D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90249"/>
            <a:ext cx="7002162" cy="5941891"/>
          </a:xfrm>
          <a:prstGeom prst="rect">
            <a:avLst/>
          </a:prstGeom>
        </p:spPr>
      </p:pic>
    </p:spTree>
    <p:extLst>
      <p:ext uri="{BB962C8B-B14F-4D97-AF65-F5344CB8AC3E}">
        <p14:creationId xmlns:p14="http://schemas.microsoft.com/office/powerpoint/2010/main" val="26728323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4398D-65F3-4AFA-BCF0-E818E5D19D80}"/>
              </a:ext>
            </a:extLst>
          </p:cNvPr>
          <p:cNvSpPr>
            <a:spLocks noGrp="1"/>
          </p:cNvSpPr>
          <p:nvPr>
            <p:ph type="title"/>
          </p:nvPr>
        </p:nvSpPr>
        <p:spPr/>
        <p:txBody>
          <a:bodyPr>
            <a:normAutofit fontScale="90000"/>
          </a:bodyPr>
          <a:lstStyle/>
          <a:p>
            <a:r>
              <a:rPr lang="en-US" dirty="0"/>
              <a:t>WORDCLOUD - NRC – EMOTION - Joy</a:t>
            </a:r>
          </a:p>
        </p:txBody>
      </p:sp>
      <p:pic>
        <p:nvPicPr>
          <p:cNvPr id="4" name="Picture 3">
            <a:extLst>
              <a:ext uri="{FF2B5EF4-FFF2-40B4-BE49-F238E27FC236}">
                <a16:creationId xmlns:a16="http://schemas.microsoft.com/office/drawing/2014/main" id="{8C235AA7-4471-4178-8393-F92D201BEA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88" y="1049867"/>
            <a:ext cx="6845710" cy="5890512"/>
          </a:xfrm>
          <a:prstGeom prst="rect">
            <a:avLst/>
          </a:prstGeom>
        </p:spPr>
      </p:pic>
    </p:spTree>
    <p:extLst>
      <p:ext uri="{BB962C8B-B14F-4D97-AF65-F5344CB8AC3E}">
        <p14:creationId xmlns:p14="http://schemas.microsoft.com/office/powerpoint/2010/main" val="1021227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4398D-65F3-4AFA-BCF0-E818E5D19D80}"/>
              </a:ext>
            </a:extLst>
          </p:cNvPr>
          <p:cNvSpPr>
            <a:spLocks noGrp="1"/>
          </p:cNvSpPr>
          <p:nvPr>
            <p:ph type="title"/>
          </p:nvPr>
        </p:nvSpPr>
        <p:spPr>
          <a:xfrm>
            <a:off x="2866768" y="379812"/>
            <a:ext cx="8901899" cy="670055"/>
          </a:xfrm>
        </p:spPr>
        <p:txBody>
          <a:bodyPr>
            <a:normAutofit fontScale="90000"/>
          </a:bodyPr>
          <a:lstStyle/>
          <a:p>
            <a:r>
              <a:rPr lang="en-US" dirty="0"/>
              <a:t>WORDCLOUD - NRC – EMOTION - Sadness</a:t>
            </a:r>
          </a:p>
        </p:txBody>
      </p:sp>
      <p:pic>
        <p:nvPicPr>
          <p:cNvPr id="4" name="Picture 3">
            <a:extLst>
              <a:ext uri="{FF2B5EF4-FFF2-40B4-BE49-F238E27FC236}">
                <a16:creationId xmlns:a16="http://schemas.microsoft.com/office/drawing/2014/main" id="{7A7126DD-530C-4EF2-A68B-08214561EF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17" y="955589"/>
            <a:ext cx="6845710" cy="5960076"/>
          </a:xfrm>
          <a:prstGeom prst="rect">
            <a:avLst/>
          </a:prstGeom>
        </p:spPr>
      </p:pic>
    </p:spTree>
    <p:extLst>
      <p:ext uri="{BB962C8B-B14F-4D97-AF65-F5344CB8AC3E}">
        <p14:creationId xmlns:p14="http://schemas.microsoft.com/office/powerpoint/2010/main" val="11629531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4398D-65F3-4AFA-BCF0-E818E5D19D80}"/>
              </a:ext>
            </a:extLst>
          </p:cNvPr>
          <p:cNvSpPr>
            <a:spLocks noGrp="1"/>
          </p:cNvSpPr>
          <p:nvPr>
            <p:ph type="title"/>
          </p:nvPr>
        </p:nvSpPr>
        <p:spPr/>
        <p:txBody>
          <a:bodyPr>
            <a:normAutofit fontScale="90000"/>
          </a:bodyPr>
          <a:lstStyle/>
          <a:p>
            <a:r>
              <a:rPr lang="en-US" dirty="0"/>
              <a:t>WORDCLOUD - NRC – EMOTION - Surprise</a:t>
            </a:r>
          </a:p>
        </p:txBody>
      </p:sp>
      <p:pic>
        <p:nvPicPr>
          <p:cNvPr id="4" name="Picture 3">
            <a:extLst>
              <a:ext uri="{FF2B5EF4-FFF2-40B4-BE49-F238E27FC236}">
                <a16:creationId xmlns:a16="http://schemas.microsoft.com/office/drawing/2014/main" id="{9D117A53-F180-4839-8B89-5D38FEA26A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88" y="955588"/>
            <a:ext cx="6845710" cy="5902411"/>
          </a:xfrm>
          <a:prstGeom prst="rect">
            <a:avLst/>
          </a:prstGeom>
        </p:spPr>
      </p:pic>
    </p:spTree>
    <p:extLst>
      <p:ext uri="{BB962C8B-B14F-4D97-AF65-F5344CB8AC3E}">
        <p14:creationId xmlns:p14="http://schemas.microsoft.com/office/powerpoint/2010/main" val="23527474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4398D-65F3-4AFA-BCF0-E818E5D19D80}"/>
              </a:ext>
            </a:extLst>
          </p:cNvPr>
          <p:cNvSpPr>
            <a:spLocks noGrp="1"/>
          </p:cNvSpPr>
          <p:nvPr>
            <p:ph type="title"/>
          </p:nvPr>
        </p:nvSpPr>
        <p:spPr/>
        <p:txBody>
          <a:bodyPr>
            <a:normAutofit fontScale="90000"/>
          </a:bodyPr>
          <a:lstStyle/>
          <a:p>
            <a:r>
              <a:rPr lang="en-US" dirty="0"/>
              <a:t>WORDCLOUD - NRC – EMOTION - Trust</a:t>
            </a:r>
          </a:p>
        </p:txBody>
      </p:sp>
      <p:pic>
        <p:nvPicPr>
          <p:cNvPr id="5" name="Picture 4">
            <a:extLst>
              <a:ext uri="{FF2B5EF4-FFF2-40B4-BE49-F238E27FC236}">
                <a16:creationId xmlns:a16="http://schemas.microsoft.com/office/drawing/2014/main" id="{462E4FF7-250B-4E01-99A1-5E76317A43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88" y="1049866"/>
            <a:ext cx="6845710" cy="5808133"/>
          </a:xfrm>
          <a:prstGeom prst="rect">
            <a:avLst/>
          </a:prstGeom>
        </p:spPr>
      </p:pic>
    </p:spTree>
    <p:extLst>
      <p:ext uri="{BB962C8B-B14F-4D97-AF65-F5344CB8AC3E}">
        <p14:creationId xmlns:p14="http://schemas.microsoft.com/office/powerpoint/2010/main" val="10161006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ea typeface="Arial Unicode MS"/>
                <a:cs typeface="Calibri" panose="020F0502020204030204" pitchFamily="34" charset="0"/>
              </a:rPr>
              <a:t>References</a:t>
            </a:r>
          </a:p>
        </p:txBody>
      </p:sp>
      <p:sp>
        <p:nvSpPr>
          <p:cNvPr id="5" name="TextBox 4">
            <a:extLst>
              <a:ext uri="{FF2B5EF4-FFF2-40B4-BE49-F238E27FC236}">
                <a16:creationId xmlns:a16="http://schemas.microsoft.com/office/drawing/2014/main" id="{ED271B9F-1C71-4C64-9FAA-62AB05BD6A41}"/>
              </a:ext>
            </a:extLst>
          </p:cNvPr>
          <p:cNvSpPr txBox="1"/>
          <p:nvPr/>
        </p:nvSpPr>
        <p:spPr>
          <a:xfrm>
            <a:off x="922283" y="1533942"/>
            <a:ext cx="8578412" cy="4247317"/>
          </a:xfrm>
          <a:prstGeom prst="rect">
            <a:avLst/>
          </a:prstGeom>
          <a:noFill/>
        </p:spPr>
        <p:txBody>
          <a:bodyPr wrap="square">
            <a:spAutoFit/>
          </a:bodyPr>
          <a:lstStyle/>
          <a:p>
            <a:r>
              <a:rPr lang="en-IN" dirty="0"/>
              <a:t>Similar research articles/ papers published on the subject:</a:t>
            </a:r>
          </a:p>
          <a:p>
            <a:endParaRPr lang="en-IN" dirty="0"/>
          </a:p>
          <a:p>
            <a:r>
              <a:rPr lang="en-IN" dirty="0">
                <a:solidFill>
                  <a:srgbClr val="0000FF"/>
                </a:solidFill>
                <a:hlinkClick r:id="rId2">
                  <a:extLst>
                    <a:ext uri="{A12FA001-AC4F-418D-AE19-62706E023703}">
                      <ahyp:hlinkClr xmlns:ahyp="http://schemas.microsoft.com/office/drawing/2018/hyperlinkcolor" val="tx"/>
                    </a:ext>
                  </a:extLst>
                </a:hlinkClick>
              </a:rPr>
              <a:t>https://www.aclweb.org/anthology/W16-0418.pdf</a:t>
            </a:r>
            <a:endParaRPr lang="en-IN" dirty="0">
              <a:solidFill>
                <a:srgbClr val="0000FF"/>
              </a:solidFill>
            </a:endParaRPr>
          </a:p>
          <a:p>
            <a:endParaRPr lang="en-IN" dirty="0">
              <a:solidFill>
                <a:srgbClr val="0000FF"/>
              </a:solidFill>
            </a:endParaRPr>
          </a:p>
          <a:p>
            <a:r>
              <a:rPr lang="en-IN" dirty="0">
                <a:solidFill>
                  <a:srgbClr val="0000FF"/>
                </a:solidFill>
                <a:hlinkClick r:id="rId3">
                  <a:extLst>
                    <a:ext uri="{A12FA001-AC4F-418D-AE19-62706E023703}">
                      <ahyp:hlinkClr xmlns:ahyp="http://schemas.microsoft.com/office/drawing/2018/hyperlinkcolor" val="tx"/>
                    </a:ext>
                  </a:extLst>
                </a:hlinkClick>
              </a:rPr>
              <a:t>https://www.alliedmarketresearch.com/gift-cards-market</a:t>
            </a:r>
            <a:endParaRPr lang="en-IN" dirty="0">
              <a:solidFill>
                <a:srgbClr val="0000FF"/>
              </a:solidFill>
            </a:endParaRPr>
          </a:p>
          <a:p>
            <a:endParaRPr lang="en-IN" dirty="0">
              <a:solidFill>
                <a:srgbClr val="0000FF"/>
              </a:solidFill>
            </a:endParaRPr>
          </a:p>
          <a:p>
            <a:r>
              <a:rPr lang="en-IN" dirty="0">
                <a:solidFill>
                  <a:srgbClr val="0000FF"/>
                </a:solidFill>
                <a:hlinkClick r:id="rId4">
                  <a:extLst>
                    <a:ext uri="{A12FA001-AC4F-418D-AE19-62706E023703}">
                      <ahyp:hlinkClr xmlns:ahyp="http://schemas.microsoft.com/office/drawing/2018/hyperlinkcolor" val="tx"/>
                    </a:ext>
                  </a:extLst>
                </a:hlinkClick>
              </a:rPr>
              <a:t>https://www.businesswire.com/news/home/20200921005319/en/India-9.34-Billion-Gift-Card-and-Incentive-Card-Markets-2015-2019-2024-with-Covid-19-Update-Q2-2020---ResearchAndMarkets.com</a:t>
            </a:r>
            <a:endParaRPr lang="en-IN" dirty="0">
              <a:solidFill>
                <a:srgbClr val="0000FF"/>
              </a:solidFill>
            </a:endParaRPr>
          </a:p>
          <a:p>
            <a:endParaRPr lang="en-IN" dirty="0">
              <a:solidFill>
                <a:srgbClr val="0000FF"/>
              </a:solidFill>
            </a:endParaRPr>
          </a:p>
          <a:p>
            <a:r>
              <a:rPr lang="en-IN" dirty="0">
                <a:solidFill>
                  <a:srgbClr val="0000FF"/>
                </a:solidFill>
                <a:hlinkClick r:id="rId5">
                  <a:extLst>
                    <a:ext uri="{A12FA001-AC4F-418D-AE19-62706E023703}">
                      <ahyp:hlinkClr xmlns:ahyp="http://schemas.microsoft.com/office/drawing/2018/hyperlinkcolor" val="tx"/>
                    </a:ext>
                  </a:extLst>
                </a:hlinkClick>
              </a:rPr>
              <a:t>https://www.qwikcilver.com/</a:t>
            </a:r>
            <a:endParaRPr lang="en-IN" dirty="0">
              <a:solidFill>
                <a:srgbClr val="0000FF"/>
              </a:solidFill>
            </a:endParaRPr>
          </a:p>
          <a:p>
            <a:endParaRPr lang="en-IN" dirty="0">
              <a:solidFill>
                <a:srgbClr val="0000FF"/>
              </a:solidFill>
            </a:endParaRPr>
          </a:p>
          <a:p>
            <a:r>
              <a:rPr lang="en-IN" dirty="0">
                <a:solidFill>
                  <a:srgbClr val="0000FF"/>
                </a:solidFill>
                <a:hlinkClick r:id="rId6">
                  <a:extLst>
                    <a:ext uri="{A12FA001-AC4F-418D-AE19-62706E023703}">
                      <ahyp:hlinkClr xmlns:ahyp="http://schemas.microsoft.com/office/drawing/2018/hyperlinkcolor" val="tx"/>
                    </a:ext>
                  </a:extLst>
                </a:hlinkClick>
              </a:rPr>
              <a:t>https://www.woohoo.in/</a:t>
            </a:r>
            <a:endParaRPr lang="en-IN" dirty="0">
              <a:solidFill>
                <a:srgbClr val="0000FF"/>
              </a:solidFill>
            </a:endParaRPr>
          </a:p>
          <a:p>
            <a:endParaRPr lang="en-IN" dirty="0"/>
          </a:p>
          <a:p>
            <a:endParaRPr lang="en-IN" dirty="0"/>
          </a:p>
        </p:txBody>
      </p:sp>
    </p:spTree>
    <p:extLst>
      <p:ext uri="{BB962C8B-B14F-4D97-AF65-F5344CB8AC3E}">
        <p14:creationId xmlns:p14="http://schemas.microsoft.com/office/powerpoint/2010/main" val="10323289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44725" y="3057487"/>
            <a:ext cx="3660169" cy="923330"/>
          </a:xfrm>
          <a:prstGeom prst="rect">
            <a:avLst/>
          </a:prstGeom>
          <a:noFill/>
        </p:spPr>
        <p:txBody>
          <a:bodyPr wrap="none" lIns="91440" tIns="45720" rIns="91440" bIns="45720">
            <a:spAutoFit/>
          </a:bodyPr>
          <a:lstStyle/>
          <a:p>
            <a:pPr algn="ctr"/>
            <a:r>
              <a:rPr 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Thank You</a:t>
            </a:r>
          </a:p>
        </p:txBody>
      </p:sp>
    </p:spTree>
    <p:extLst>
      <p:ext uri="{BB962C8B-B14F-4D97-AF65-F5344CB8AC3E}">
        <p14:creationId xmlns:p14="http://schemas.microsoft.com/office/powerpoint/2010/main" val="23075985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FD789-F18C-439F-BF19-EE9B6193F46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260672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IN" dirty="0">
                <a:cs typeface="Calibri" panose="020F0502020204030204" pitchFamily="34" charset="0"/>
              </a:rPr>
              <a:t>Background Information </a:t>
            </a:r>
          </a:p>
        </p:txBody>
      </p:sp>
      <p:sp>
        <p:nvSpPr>
          <p:cNvPr id="5" name="TextBox 4">
            <a:extLst>
              <a:ext uri="{FF2B5EF4-FFF2-40B4-BE49-F238E27FC236}">
                <a16:creationId xmlns:a16="http://schemas.microsoft.com/office/drawing/2014/main" id="{67735A32-A39B-4140-B50A-B4077BCD5A7F}"/>
              </a:ext>
            </a:extLst>
          </p:cNvPr>
          <p:cNvSpPr txBox="1"/>
          <p:nvPr/>
        </p:nvSpPr>
        <p:spPr>
          <a:xfrm>
            <a:off x="566243" y="2380592"/>
            <a:ext cx="10633841" cy="3292696"/>
          </a:xfrm>
          <a:prstGeom prst="rect">
            <a:avLst/>
          </a:prstGeom>
          <a:noFill/>
        </p:spPr>
        <p:txBody>
          <a:bodyPr wrap="square">
            <a:spAutoFit/>
          </a:bodyPr>
          <a:lstStyle/>
          <a:p>
            <a:pPr marL="0" marR="0">
              <a:lnSpc>
                <a:spcPct val="115000"/>
              </a:lnSpc>
              <a:spcBef>
                <a:spcPts val="0"/>
              </a:spcBef>
              <a:spcAft>
                <a:spcPts val="0"/>
              </a:spcAft>
            </a:pPr>
            <a:r>
              <a:rPr lang="en-IN" sz="1600" dirty="0">
                <a:solidFill>
                  <a:srgbClr val="000000"/>
                </a:solidFill>
                <a:effectLst/>
                <a:latin typeface="Arial" panose="020B0604020202020204" pitchFamily="34" charset="0"/>
                <a:ea typeface="Calibri" panose="020F0502020204030204" pitchFamily="34" charset="0"/>
              </a:rPr>
              <a:t>Gift cards, also known as gift certificates, gift vouchers, or gift tokens, are generally issued by a retailer or bank. In addition, gift cards are used as a developmental strategy for promoting businesses, attract new customers, increase brand awareness, reduce fraud, and improve business sales. Moreover, a gift card can be utilized as an alternative source for money at a particular store or business store for purchases related to goods or services. </a:t>
            </a:r>
            <a:endParaRPr lang="en-US" sz="2000" dirty="0">
              <a:solidFill>
                <a:srgbClr val="000000"/>
              </a:solidFill>
              <a:effectLst/>
              <a:latin typeface="Calibri" panose="020F0502020204030204" pitchFamily="34" charset="0"/>
              <a:ea typeface="Calibri" panose="020F0502020204030204" pitchFamily="34" charset="0"/>
            </a:endParaRPr>
          </a:p>
          <a:p>
            <a:pPr marL="0" marR="0">
              <a:lnSpc>
                <a:spcPct val="115000"/>
              </a:lnSpc>
              <a:spcBef>
                <a:spcPts val="0"/>
              </a:spcBef>
              <a:spcAft>
                <a:spcPts val="0"/>
              </a:spcAft>
            </a:pPr>
            <a:r>
              <a:rPr lang="en-IN" sz="1600" dirty="0">
                <a:solidFill>
                  <a:srgbClr val="000000"/>
                </a:solidFill>
                <a:effectLst/>
                <a:latin typeface="Arial" panose="020B0604020202020204" pitchFamily="34" charset="0"/>
                <a:ea typeface="Calibri" panose="020F0502020204030204" pitchFamily="34" charset="0"/>
              </a:rPr>
              <a:t> </a:t>
            </a:r>
            <a:endParaRPr lang="en-US" sz="2000" dirty="0">
              <a:solidFill>
                <a:srgbClr val="000000"/>
              </a:solidFill>
              <a:effectLst/>
              <a:latin typeface="Calibri" panose="020F0502020204030204" pitchFamily="34" charset="0"/>
              <a:ea typeface="Calibri" panose="020F0502020204030204" pitchFamily="34" charset="0"/>
            </a:endParaRPr>
          </a:p>
          <a:p>
            <a:pPr marL="0" marR="0">
              <a:lnSpc>
                <a:spcPct val="115000"/>
              </a:lnSpc>
              <a:spcBef>
                <a:spcPts val="0"/>
              </a:spcBef>
              <a:spcAft>
                <a:spcPts val="0"/>
              </a:spcAft>
            </a:pPr>
            <a:r>
              <a:rPr lang="en-IN" sz="1600" dirty="0">
                <a:solidFill>
                  <a:srgbClr val="000000"/>
                </a:solidFill>
                <a:effectLst/>
                <a:latin typeface="Arial" panose="020B0604020202020204" pitchFamily="34" charset="0"/>
                <a:ea typeface="Calibri" panose="020F0502020204030204" pitchFamily="34" charset="0"/>
              </a:rPr>
              <a:t>Company “</a:t>
            </a:r>
            <a:r>
              <a:rPr lang="en-IN" sz="1600" dirty="0" err="1">
                <a:solidFill>
                  <a:srgbClr val="000000"/>
                </a:solidFill>
                <a:effectLst/>
                <a:latin typeface="Arial" panose="020B0604020202020204" pitchFamily="34" charset="0"/>
                <a:ea typeface="Calibri" panose="020F0502020204030204" pitchFamily="34" charset="0"/>
              </a:rPr>
              <a:t>Qwikcilver</a:t>
            </a:r>
            <a:r>
              <a:rPr lang="en-IN" sz="1600" dirty="0">
                <a:solidFill>
                  <a:srgbClr val="000000"/>
                </a:solidFill>
                <a:effectLst/>
                <a:latin typeface="Arial" panose="020B0604020202020204" pitchFamily="34" charset="0"/>
                <a:ea typeface="Calibri" panose="020F0502020204030204" pitchFamily="34" charset="0"/>
              </a:rPr>
              <a:t> solutions </a:t>
            </a:r>
            <a:r>
              <a:rPr lang="en-IN" sz="1600" dirty="0" err="1">
                <a:solidFill>
                  <a:srgbClr val="000000"/>
                </a:solidFill>
                <a:effectLst/>
                <a:latin typeface="Arial" panose="020B0604020202020204" pitchFamily="34" charset="0"/>
                <a:ea typeface="Calibri" panose="020F0502020204030204" pitchFamily="34" charset="0"/>
              </a:rPr>
              <a:t>pvt</a:t>
            </a:r>
            <a:r>
              <a:rPr lang="en-IN" sz="1600" dirty="0">
                <a:solidFill>
                  <a:srgbClr val="000000"/>
                </a:solidFill>
                <a:effectLst/>
                <a:latin typeface="Arial" panose="020B0604020202020204" pitchFamily="34" charset="0"/>
                <a:ea typeface="Calibri" panose="020F0502020204030204" pitchFamily="34" charset="0"/>
              </a:rPr>
              <a:t> Ltd” brand Woohoo gift card  has  more than 90 -95% Market share in India,  Indian market is expected to grow to 9.34Billion by 2024 . and Global industry is expected to grow by 2076 Billion by 2027. </a:t>
            </a:r>
            <a:endParaRPr lang="en-US" sz="2000" dirty="0">
              <a:solidFill>
                <a:srgbClr val="000000"/>
              </a:solidFill>
              <a:effectLst/>
              <a:latin typeface="Calibri" panose="020F0502020204030204" pitchFamily="34" charset="0"/>
              <a:ea typeface="Calibri" panose="020F0502020204030204" pitchFamily="34" charset="0"/>
            </a:endParaRPr>
          </a:p>
          <a:p>
            <a:pPr marL="0" marR="0">
              <a:lnSpc>
                <a:spcPct val="115000"/>
              </a:lnSpc>
              <a:spcBef>
                <a:spcPts val="0"/>
              </a:spcBef>
              <a:spcAft>
                <a:spcPts val="0"/>
              </a:spcAft>
            </a:pPr>
            <a:r>
              <a:rPr lang="en-IN" sz="1600" dirty="0">
                <a:solidFill>
                  <a:srgbClr val="000000"/>
                </a:solidFill>
                <a:effectLst/>
                <a:latin typeface="Arial" panose="020B0604020202020204" pitchFamily="34" charset="0"/>
                <a:ea typeface="Calibri" panose="020F0502020204030204" pitchFamily="34" charset="0"/>
              </a:rPr>
              <a:t> </a:t>
            </a:r>
            <a:endParaRPr lang="en-US" sz="2000" dirty="0">
              <a:solidFill>
                <a:srgbClr val="000000"/>
              </a:solidFill>
              <a:effectLst/>
              <a:latin typeface="Calibri" panose="020F0502020204030204" pitchFamily="34" charset="0"/>
              <a:ea typeface="Calibri" panose="020F0502020204030204" pitchFamily="34" charset="0"/>
            </a:endParaRPr>
          </a:p>
          <a:p>
            <a:pPr marL="0" marR="0">
              <a:lnSpc>
                <a:spcPct val="115000"/>
              </a:lnSpc>
              <a:spcBef>
                <a:spcPts val="0"/>
              </a:spcBef>
              <a:spcAft>
                <a:spcPts val="0"/>
              </a:spcAft>
            </a:pPr>
            <a:r>
              <a:rPr lang="en-IN" sz="1600" dirty="0">
                <a:solidFill>
                  <a:srgbClr val="000000"/>
                </a:solidFill>
                <a:effectLst/>
                <a:latin typeface="Arial" panose="020B0604020202020204" pitchFamily="34" charset="0"/>
                <a:ea typeface="Calibri" panose="020F0502020204030204" pitchFamily="34" charset="0"/>
              </a:rPr>
              <a:t>In order to improve the customer needs &amp; experience, we need to understand the customer by analysing the customer reviews to serve them better.</a:t>
            </a:r>
            <a:endParaRPr lang="en-US" sz="2000" dirty="0">
              <a:solidFill>
                <a:srgbClr val="000000"/>
              </a:solidFill>
              <a:effectLst/>
              <a:latin typeface="Calibri" panose="020F0502020204030204" pitchFamily="34" charset="0"/>
              <a:ea typeface="Calibri" panose="020F0502020204030204" pitchFamily="34" charset="0"/>
            </a:endParaRPr>
          </a:p>
        </p:txBody>
      </p:sp>
      <p:sp>
        <p:nvSpPr>
          <p:cNvPr id="7" name="TextBox 6">
            <a:extLst>
              <a:ext uri="{FF2B5EF4-FFF2-40B4-BE49-F238E27FC236}">
                <a16:creationId xmlns:a16="http://schemas.microsoft.com/office/drawing/2014/main" id="{27F1C6D2-186C-4C6A-9C3D-DA736653BD9B}"/>
              </a:ext>
            </a:extLst>
          </p:cNvPr>
          <p:cNvSpPr txBox="1"/>
          <p:nvPr/>
        </p:nvSpPr>
        <p:spPr>
          <a:xfrm>
            <a:off x="155684" y="1762376"/>
            <a:ext cx="3943350" cy="369332"/>
          </a:xfrm>
          <a:prstGeom prst="rect">
            <a:avLst/>
          </a:prstGeom>
          <a:noFill/>
        </p:spPr>
        <p:txBody>
          <a:bodyPr wrap="square">
            <a:spAutoFit/>
          </a:bodyPr>
          <a:lstStyle/>
          <a:p>
            <a:pPr lvl="0" algn="ctr"/>
            <a:r>
              <a:rPr lang="en-US" sz="1800" b="1" dirty="0">
                <a:latin typeface="+mj-lt"/>
                <a:cs typeface="Calibri" panose="020F0502020204030204" pitchFamily="34" charset="0"/>
              </a:rPr>
              <a:t>Back</a:t>
            </a:r>
            <a:r>
              <a:rPr lang="en-US" sz="1800" b="1" baseline="0" dirty="0">
                <a:latin typeface="+mj-lt"/>
                <a:cs typeface="Calibri" panose="020F0502020204030204" pitchFamily="34" charset="0"/>
              </a:rPr>
              <a:t> Ground Information </a:t>
            </a:r>
            <a:endParaRPr lang="en-US" sz="1800" b="1" dirty="0">
              <a:latin typeface="+mj-lt"/>
              <a:cs typeface="Calibri" panose="020F0502020204030204" pitchFamily="34" charset="0"/>
            </a:endParaRPr>
          </a:p>
        </p:txBody>
      </p:sp>
    </p:spTree>
    <p:extLst>
      <p:ext uri="{BB962C8B-B14F-4D97-AF65-F5344CB8AC3E}">
        <p14:creationId xmlns:p14="http://schemas.microsoft.com/office/powerpoint/2010/main" val="2949622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ea typeface="Arial Unicode MS"/>
                <a:cs typeface="Calibri" panose="020F0502020204030204" pitchFamily="34" charset="0"/>
              </a:rPr>
              <a:t>Statement of the Problem</a:t>
            </a:r>
          </a:p>
        </p:txBody>
      </p:sp>
      <p:sp>
        <p:nvSpPr>
          <p:cNvPr id="5" name="TextBox 4">
            <a:extLst>
              <a:ext uri="{FF2B5EF4-FFF2-40B4-BE49-F238E27FC236}">
                <a16:creationId xmlns:a16="http://schemas.microsoft.com/office/drawing/2014/main" id="{8FDFDCB9-51F5-4199-8917-5A692A25EC14}"/>
              </a:ext>
            </a:extLst>
          </p:cNvPr>
          <p:cNvSpPr txBox="1"/>
          <p:nvPr/>
        </p:nvSpPr>
        <p:spPr>
          <a:xfrm>
            <a:off x="1164348" y="2571454"/>
            <a:ext cx="9863303" cy="1346010"/>
          </a:xfrm>
          <a:prstGeom prst="rect">
            <a:avLst/>
          </a:prstGeom>
          <a:noFill/>
        </p:spPr>
        <p:txBody>
          <a:bodyPr wrap="square">
            <a:spAutoFit/>
          </a:bodyPr>
          <a:lstStyle/>
          <a:p>
            <a:pPr marL="0" marR="0">
              <a:lnSpc>
                <a:spcPct val="115000"/>
              </a:lnSpc>
              <a:spcBef>
                <a:spcPts val="0"/>
              </a:spcBef>
              <a:spcAft>
                <a:spcPts val="165"/>
              </a:spcAft>
            </a:pPr>
            <a:r>
              <a:rPr lang="en-IN" sz="1800" dirty="0">
                <a:solidFill>
                  <a:srgbClr val="000000"/>
                </a:solidFill>
                <a:effectLst/>
                <a:latin typeface="Arial" panose="020B0604020202020204" pitchFamily="34" charset="0"/>
                <a:ea typeface="Calibri" panose="020F0502020204030204" pitchFamily="34" charset="0"/>
              </a:rPr>
              <a:t>Gift card industry is available in India for more than a decade. But the product is yet to be completely accepted by customers.  In order to serve the customers better and understand the concern areas. We want to analyse the customer complaints and Praises using the Google reviews given by customers for the past 5 years. </a:t>
            </a:r>
            <a:endParaRPr lang="en-US" sz="2400" dirty="0">
              <a:solidFill>
                <a:srgbClr val="000000"/>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786873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ea typeface="Arial Unicode MS"/>
                <a:cs typeface="Calibri" panose="020F0502020204030204" pitchFamily="34" charset="0"/>
              </a:rPr>
              <a:t>Proposed Solution </a:t>
            </a:r>
          </a:p>
        </p:txBody>
      </p:sp>
      <p:sp>
        <p:nvSpPr>
          <p:cNvPr id="5" name="TextBox 4">
            <a:extLst>
              <a:ext uri="{FF2B5EF4-FFF2-40B4-BE49-F238E27FC236}">
                <a16:creationId xmlns:a16="http://schemas.microsoft.com/office/drawing/2014/main" id="{8FDFDCB9-51F5-4199-8917-5A692A25EC14}"/>
              </a:ext>
            </a:extLst>
          </p:cNvPr>
          <p:cNvSpPr txBox="1"/>
          <p:nvPr/>
        </p:nvSpPr>
        <p:spPr>
          <a:xfrm>
            <a:off x="888450" y="1580410"/>
            <a:ext cx="9863303" cy="1636858"/>
          </a:xfrm>
          <a:prstGeom prst="rect">
            <a:avLst/>
          </a:prstGeom>
          <a:noFill/>
        </p:spPr>
        <p:txBody>
          <a:bodyPr wrap="square">
            <a:spAutoFit/>
          </a:bodyPr>
          <a:lstStyle/>
          <a:p>
            <a:pPr marR="0" lvl="0">
              <a:lnSpc>
                <a:spcPct val="115000"/>
              </a:lnSpc>
              <a:spcBef>
                <a:spcPts val="0"/>
              </a:spcBef>
              <a:spcAft>
                <a:spcPts val="165"/>
              </a:spcAft>
            </a:pPr>
            <a:r>
              <a:rPr lang="en-IN" sz="1800" dirty="0">
                <a:solidFill>
                  <a:srgbClr val="000000"/>
                </a:solidFill>
                <a:effectLst/>
                <a:latin typeface="Arial" panose="020B0604020202020204" pitchFamily="34" charset="0"/>
                <a:ea typeface="Calibri" panose="020F0502020204030204" pitchFamily="34" charset="0"/>
              </a:rPr>
              <a:t>1. Use web scrapping of woohoo brand Google reviews to collect customer reviews/ comments. </a:t>
            </a:r>
            <a:endParaRPr lang="en-US" sz="1800" dirty="0">
              <a:solidFill>
                <a:srgbClr val="000000"/>
              </a:solidFill>
              <a:effectLst/>
              <a:latin typeface="Calibri" panose="020F0502020204030204" pitchFamily="34" charset="0"/>
              <a:ea typeface="Calibri" panose="020F0502020204030204" pitchFamily="34" charset="0"/>
            </a:endParaRPr>
          </a:p>
          <a:p>
            <a:r>
              <a:rPr lang="en-IN" sz="1800" dirty="0">
                <a:solidFill>
                  <a:srgbClr val="000000"/>
                </a:solidFill>
                <a:effectLst/>
                <a:latin typeface="Arial" panose="020B0604020202020204" pitchFamily="34" charset="0"/>
                <a:ea typeface="Calibri" panose="020F0502020204030204" pitchFamily="34" charset="0"/>
              </a:rPr>
              <a:t>2. Leverage on Text analytics methodology and build an understanding on complaints and praises  to derive insights.</a:t>
            </a:r>
          </a:p>
          <a:p>
            <a:endParaRPr lang="en-IN" sz="1800" dirty="0">
              <a:solidFill>
                <a:srgbClr val="000000"/>
              </a:solidFill>
              <a:effectLst/>
              <a:latin typeface="Arial" panose="020B0604020202020204" pitchFamily="34" charset="0"/>
              <a:ea typeface="Calibri" panose="020F0502020204030204" pitchFamily="34" charset="0"/>
            </a:endParaRPr>
          </a:p>
          <a:p>
            <a:endParaRPr lang="en-US" sz="2400" dirty="0">
              <a:solidFill>
                <a:srgbClr val="000000"/>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995149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ea typeface="Arial Unicode MS"/>
                <a:cs typeface="Calibri" panose="020F0502020204030204" pitchFamily="34" charset="0"/>
              </a:rPr>
              <a:t>Detailed Scope of work</a:t>
            </a:r>
          </a:p>
        </p:txBody>
      </p:sp>
      <p:sp>
        <p:nvSpPr>
          <p:cNvPr id="4" name="TextBox 3">
            <a:extLst>
              <a:ext uri="{FF2B5EF4-FFF2-40B4-BE49-F238E27FC236}">
                <a16:creationId xmlns:a16="http://schemas.microsoft.com/office/drawing/2014/main" id="{92BD61C7-4788-4DFE-B4F5-D64B96019C33}"/>
              </a:ext>
            </a:extLst>
          </p:cNvPr>
          <p:cNvSpPr txBox="1"/>
          <p:nvPr/>
        </p:nvSpPr>
        <p:spPr>
          <a:xfrm>
            <a:off x="464913" y="1294944"/>
            <a:ext cx="9863303" cy="5563318"/>
          </a:xfrm>
          <a:prstGeom prst="rect">
            <a:avLst/>
          </a:prstGeom>
          <a:noFill/>
        </p:spPr>
        <p:txBody>
          <a:bodyPr wrap="square">
            <a:spAutoFit/>
          </a:bodyPr>
          <a:lstStyle/>
          <a:p>
            <a:pPr marL="800100" lvl="1" indent="-342900">
              <a:lnSpc>
                <a:spcPct val="115000"/>
              </a:lnSpc>
              <a:spcAft>
                <a:spcPts val="130"/>
              </a:spcAft>
              <a:buFont typeface="+mj-lt"/>
              <a:buAutoNum type="arabicPeriod"/>
            </a:pPr>
            <a:r>
              <a:rPr lang="en-IN" sz="1600" dirty="0">
                <a:solidFill>
                  <a:srgbClr val="000000"/>
                </a:solidFill>
                <a:effectLst/>
                <a:latin typeface="Arial" panose="020B0604020202020204" pitchFamily="34" charset="0"/>
                <a:ea typeface="Calibri" panose="020F0502020204030204" pitchFamily="34" charset="0"/>
              </a:rPr>
              <a:t>Going through different research paper on analysing the  customer reviews -text and doing analysis.</a:t>
            </a:r>
            <a:endParaRPr lang="en-US" sz="1600" dirty="0">
              <a:solidFill>
                <a:srgbClr val="000000"/>
              </a:solidFill>
              <a:effectLst/>
              <a:latin typeface="Calibri" panose="020F0502020204030204" pitchFamily="34" charset="0"/>
              <a:ea typeface="Calibri" panose="020F0502020204030204" pitchFamily="34" charset="0"/>
            </a:endParaRPr>
          </a:p>
          <a:p>
            <a:pPr marL="800100" lvl="1" indent="-342900">
              <a:lnSpc>
                <a:spcPct val="115000"/>
              </a:lnSpc>
              <a:spcAft>
                <a:spcPts val="130"/>
              </a:spcAft>
              <a:buFont typeface="+mj-lt"/>
              <a:buAutoNum type="arabicPeriod"/>
            </a:pPr>
            <a:r>
              <a:rPr lang="en-IN" sz="1600" dirty="0">
                <a:solidFill>
                  <a:srgbClr val="000000"/>
                </a:solidFill>
                <a:effectLst/>
                <a:latin typeface="Arial" panose="020B0604020202020204" pitchFamily="34" charset="0"/>
                <a:ea typeface="Calibri" panose="020F0502020204030204" pitchFamily="34" charset="0"/>
              </a:rPr>
              <a:t>Collect data via web scrapping . Acquire the data from Google reviews comments, rating.</a:t>
            </a:r>
            <a:endParaRPr lang="en-US" sz="1600" dirty="0">
              <a:solidFill>
                <a:srgbClr val="000000"/>
              </a:solidFill>
              <a:effectLst/>
              <a:latin typeface="Calibri" panose="020F0502020204030204" pitchFamily="34" charset="0"/>
              <a:ea typeface="Calibri" panose="020F0502020204030204" pitchFamily="34" charset="0"/>
            </a:endParaRPr>
          </a:p>
          <a:p>
            <a:pPr marL="800100" lvl="1" indent="-342900">
              <a:lnSpc>
                <a:spcPct val="115000"/>
              </a:lnSpc>
              <a:spcAft>
                <a:spcPts val="130"/>
              </a:spcAft>
              <a:buFont typeface="+mj-lt"/>
              <a:buAutoNum type="arabicPeriod"/>
            </a:pPr>
            <a:r>
              <a:rPr lang="en-IN" sz="1600" dirty="0">
                <a:solidFill>
                  <a:srgbClr val="000000"/>
                </a:solidFill>
                <a:effectLst/>
                <a:latin typeface="Arial" panose="020B0604020202020204" pitchFamily="34" charset="0"/>
                <a:ea typeface="Calibri" panose="020F0502020204030204" pitchFamily="34" charset="0"/>
              </a:rPr>
              <a:t>Follow the below method to derive insights.</a:t>
            </a:r>
            <a:endParaRPr lang="en-US" sz="1600" dirty="0">
              <a:solidFill>
                <a:srgbClr val="000000"/>
              </a:solidFill>
              <a:effectLst/>
              <a:latin typeface="Calibri" panose="020F0502020204030204" pitchFamily="34" charset="0"/>
              <a:ea typeface="Calibri" panose="020F0502020204030204" pitchFamily="34" charset="0"/>
            </a:endParaRPr>
          </a:p>
          <a:p>
            <a:pPr marL="914400" lvl="1">
              <a:lnSpc>
                <a:spcPct val="115000"/>
              </a:lnSpc>
              <a:spcAft>
                <a:spcPts val="130"/>
              </a:spcAft>
            </a:pPr>
            <a:r>
              <a:rPr lang="en-IN" sz="1600" dirty="0">
                <a:solidFill>
                  <a:srgbClr val="000000"/>
                </a:solidFill>
                <a:effectLst/>
                <a:latin typeface="Arial" panose="020B0604020202020204" pitchFamily="34" charset="0"/>
                <a:ea typeface="Calibri" panose="020F0502020204030204" pitchFamily="34" charset="0"/>
              </a:rPr>
              <a:t>We have collected 2782 google reviews for the Woohoo Gift card. We will be doing following analysis </a:t>
            </a:r>
          </a:p>
          <a:p>
            <a:pPr marL="1257300" lvl="1" indent="-342900">
              <a:lnSpc>
                <a:spcPct val="115000"/>
              </a:lnSpc>
              <a:spcAft>
                <a:spcPts val="130"/>
              </a:spcAft>
              <a:buAutoNum type="alphaLcParenR"/>
            </a:pPr>
            <a:r>
              <a:rPr lang="en-IN" sz="1400" dirty="0">
                <a:solidFill>
                  <a:srgbClr val="000000"/>
                </a:solidFill>
                <a:effectLst/>
                <a:latin typeface="Calibri" panose="020F0502020204030204" pitchFamily="34" charset="0"/>
                <a:ea typeface="Calibri" panose="020F0502020204030204" pitchFamily="34" charset="0"/>
              </a:rPr>
              <a:t>Data understanding on the self evaluation sentiment positive and negative</a:t>
            </a:r>
          </a:p>
          <a:p>
            <a:pPr marL="1257300" lvl="1" indent="-342900">
              <a:lnSpc>
                <a:spcPct val="115000"/>
              </a:lnSpc>
              <a:spcAft>
                <a:spcPts val="130"/>
              </a:spcAft>
              <a:buAutoNum type="alphaLcParenR"/>
            </a:pPr>
            <a:r>
              <a:rPr lang="en-IN" sz="1400" dirty="0">
                <a:solidFill>
                  <a:srgbClr val="000000"/>
                </a:solidFill>
                <a:latin typeface="Calibri" panose="020F0502020204030204" pitchFamily="34" charset="0"/>
                <a:ea typeface="Calibri" panose="020F0502020204030204" pitchFamily="34" charset="0"/>
              </a:rPr>
              <a:t>NRC Lexicon Sentiment analysis</a:t>
            </a:r>
          </a:p>
          <a:p>
            <a:pPr marL="1257300" lvl="1" indent="-342900">
              <a:lnSpc>
                <a:spcPct val="115000"/>
              </a:lnSpc>
              <a:spcAft>
                <a:spcPts val="130"/>
              </a:spcAft>
              <a:buAutoNum type="alphaLcParenR"/>
            </a:pPr>
            <a:r>
              <a:rPr lang="en-IN" sz="1400" dirty="0">
                <a:solidFill>
                  <a:srgbClr val="000000"/>
                </a:solidFill>
                <a:latin typeface="Calibri" panose="020F0502020204030204" pitchFamily="34" charset="0"/>
                <a:ea typeface="Calibri" panose="020F0502020204030204" pitchFamily="34" charset="0"/>
              </a:rPr>
              <a:t>Vader Lexicon Sentiment analysis</a:t>
            </a:r>
          </a:p>
          <a:p>
            <a:pPr marL="1257300" lvl="1" indent="-342900">
              <a:lnSpc>
                <a:spcPct val="115000"/>
              </a:lnSpc>
              <a:spcAft>
                <a:spcPts val="130"/>
              </a:spcAft>
              <a:buAutoNum type="alphaLcParenR"/>
            </a:pPr>
            <a:r>
              <a:rPr lang="en-IN" sz="1400" dirty="0">
                <a:solidFill>
                  <a:srgbClr val="000000"/>
                </a:solidFill>
                <a:effectLst/>
                <a:latin typeface="Calibri" panose="020F0502020204030204" pitchFamily="34" charset="0"/>
                <a:ea typeface="Calibri" panose="020F0502020204030204" pitchFamily="34" charset="0"/>
              </a:rPr>
              <a:t>Comparison of both the Sentiments</a:t>
            </a:r>
          </a:p>
          <a:p>
            <a:pPr marL="1257300" lvl="1" indent="-342900">
              <a:lnSpc>
                <a:spcPct val="115000"/>
              </a:lnSpc>
              <a:spcAft>
                <a:spcPts val="130"/>
              </a:spcAft>
              <a:buAutoNum type="alphaLcParenR"/>
            </a:pPr>
            <a:r>
              <a:rPr lang="en-IN" sz="1400" dirty="0">
                <a:solidFill>
                  <a:srgbClr val="000000"/>
                </a:solidFill>
                <a:effectLst/>
                <a:latin typeface="Calibri" panose="020F0502020204030204" pitchFamily="34" charset="0"/>
                <a:ea typeface="Calibri" panose="020F0502020204030204" pitchFamily="34" charset="0"/>
              </a:rPr>
              <a:t>Naive Bayesian - Bag of Words (</a:t>
            </a:r>
            <a:r>
              <a:rPr lang="en-IN" sz="1400" dirty="0" err="1">
                <a:solidFill>
                  <a:srgbClr val="000000"/>
                </a:solidFill>
                <a:effectLst/>
                <a:latin typeface="Calibri" panose="020F0502020204030204" pitchFamily="34" charset="0"/>
                <a:ea typeface="Calibri" panose="020F0502020204030204" pitchFamily="34" charset="0"/>
              </a:rPr>
              <a:t>BoW</a:t>
            </a:r>
            <a:r>
              <a:rPr lang="en-IN" sz="1400" dirty="0">
                <a:solidFill>
                  <a:srgbClr val="000000"/>
                </a:solidFill>
                <a:effectLst/>
                <a:latin typeface="Calibri" panose="020F0502020204030204" pitchFamily="34" charset="0"/>
                <a:ea typeface="Calibri" panose="020F0502020204030204" pitchFamily="34" charset="0"/>
              </a:rPr>
              <a:t>) using Count Vectorizer</a:t>
            </a:r>
          </a:p>
          <a:p>
            <a:pPr marL="1257300" lvl="1" indent="-342900">
              <a:lnSpc>
                <a:spcPct val="115000"/>
              </a:lnSpc>
              <a:spcAft>
                <a:spcPts val="130"/>
              </a:spcAft>
              <a:buAutoNum type="alphaLcParenR"/>
            </a:pPr>
            <a:r>
              <a:rPr lang="en-IN" sz="1400" dirty="0">
                <a:solidFill>
                  <a:srgbClr val="000000"/>
                </a:solidFill>
                <a:effectLst/>
                <a:latin typeface="Calibri" panose="020F0502020204030204" pitchFamily="34" charset="0"/>
                <a:ea typeface="Calibri" panose="020F0502020204030204" pitchFamily="34" charset="0"/>
              </a:rPr>
              <a:t>Naive Bayesian - Bag of Words (</a:t>
            </a:r>
            <a:r>
              <a:rPr lang="en-IN" sz="1400" dirty="0" err="1">
                <a:solidFill>
                  <a:srgbClr val="000000"/>
                </a:solidFill>
                <a:effectLst/>
                <a:latin typeface="Calibri" panose="020F0502020204030204" pitchFamily="34" charset="0"/>
                <a:ea typeface="Calibri" panose="020F0502020204030204" pitchFamily="34" charset="0"/>
              </a:rPr>
              <a:t>BoW</a:t>
            </a:r>
            <a:r>
              <a:rPr lang="en-IN" sz="1400" dirty="0">
                <a:solidFill>
                  <a:srgbClr val="000000"/>
                </a:solidFill>
                <a:effectLst/>
                <a:latin typeface="Calibri" panose="020F0502020204030204" pitchFamily="34" charset="0"/>
                <a:ea typeface="Calibri" panose="020F0502020204030204" pitchFamily="34" charset="0"/>
              </a:rPr>
              <a:t>) using TF-IDF Vectorizer</a:t>
            </a:r>
          </a:p>
          <a:p>
            <a:pPr marL="1257300" lvl="1" indent="-342900">
              <a:lnSpc>
                <a:spcPct val="115000"/>
              </a:lnSpc>
              <a:spcAft>
                <a:spcPts val="130"/>
              </a:spcAft>
              <a:buAutoNum type="alphaLcParenR"/>
            </a:pPr>
            <a:r>
              <a:rPr lang="en-IN" sz="1400" dirty="0">
                <a:solidFill>
                  <a:srgbClr val="000000"/>
                </a:solidFill>
                <a:effectLst/>
                <a:latin typeface="Calibri" panose="020F0502020204030204" pitchFamily="34" charset="0"/>
                <a:ea typeface="Calibri" panose="020F0502020204030204" pitchFamily="34" charset="0"/>
              </a:rPr>
              <a:t>Comparing the models and selecting the  best model</a:t>
            </a:r>
          </a:p>
          <a:p>
            <a:pPr marL="1257300" lvl="1" indent="-342900">
              <a:lnSpc>
                <a:spcPct val="115000"/>
              </a:lnSpc>
              <a:spcAft>
                <a:spcPts val="130"/>
              </a:spcAft>
              <a:buAutoNum type="alphaLcParenR"/>
            </a:pPr>
            <a:r>
              <a:rPr lang="en-IN" sz="1400" dirty="0">
                <a:solidFill>
                  <a:srgbClr val="000000"/>
                </a:solidFill>
                <a:effectLst/>
                <a:latin typeface="Calibri" panose="020F0502020204030204" pitchFamily="34" charset="0"/>
                <a:ea typeface="Calibri" panose="020F0502020204030204" pitchFamily="34" charset="0"/>
              </a:rPr>
              <a:t>Sentence Length Analysis</a:t>
            </a:r>
            <a:r>
              <a:rPr lang="en-IN" sz="1400" dirty="0">
                <a:solidFill>
                  <a:srgbClr val="000000"/>
                </a:solidFill>
                <a:latin typeface="Calibri" panose="020F0502020204030204" pitchFamily="34" charset="0"/>
                <a:ea typeface="Calibri" panose="020F0502020204030204" pitchFamily="34" charset="0"/>
              </a:rPr>
              <a:t> </a:t>
            </a:r>
          </a:p>
          <a:p>
            <a:pPr marL="1257300" lvl="1" indent="-342900">
              <a:lnSpc>
                <a:spcPct val="115000"/>
              </a:lnSpc>
              <a:spcAft>
                <a:spcPts val="130"/>
              </a:spcAft>
              <a:buAutoNum type="alphaLcParenR"/>
            </a:pPr>
            <a:r>
              <a:rPr lang="en-IN" sz="1400" dirty="0">
                <a:solidFill>
                  <a:srgbClr val="000000"/>
                </a:solidFill>
                <a:latin typeface="Calibri" panose="020F0502020204030204" pitchFamily="34" charset="0"/>
                <a:ea typeface="Calibri" panose="020F0502020204030204" pitchFamily="34" charset="0"/>
              </a:rPr>
              <a:t>Categorise the Negative only , complaints, Positive only , Praise.</a:t>
            </a:r>
          </a:p>
          <a:p>
            <a:pPr marL="1257300" lvl="1" indent="-342900">
              <a:lnSpc>
                <a:spcPct val="115000"/>
              </a:lnSpc>
              <a:spcAft>
                <a:spcPts val="130"/>
              </a:spcAft>
              <a:buAutoNum type="alphaLcParenR"/>
            </a:pPr>
            <a:r>
              <a:rPr lang="en-IN" sz="1400" dirty="0">
                <a:solidFill>
                  <a:srgbClr val="000000"/>
                </a:solidFill>
                <a:effectLst/>
                <a:latin typeface="Calibri" panose="020F0502020204030204" pitchFamily="34" charset="0"/>
                <a:ea typeface="Calibri" panose="020F0502020204030204" pitchFamily="34" charset="0"/>
              </a:rPr>
              <a:t>Comparison of the Categories and performance over current vs the past</a:t>
            </a:r>
          </a:p>
          <a:p>
            <a:pPr marL="1257300" lvl="1" indent="-342900">
              <a:lnSpc>
                <a:spcPct val="115000"/>
              </a:lnSpc>
              <a:spcAft>
                <a:spcPts val="130"/>
              </a:spcAft>
              <a:buAutoNum type="alphaLcParenR"/>
            </a:pPr>
            <a:r>
              <a:rPr lang="en-IN" sz="1400" dirty="0">
                <a:solidFill>
                  <a:srgbClr val="000000"/>
                </a:solidFill>
                <a:effectLst/>
                <a:latin typeface="Calibri" panose="020F0502020204030204" pitchFamily="34" charset="0"/>
                <a:ea typeface="Calibri" panose="020F0502020204030204" pitchFamily="34" charset="0"/>
              </a:rPr>
              <a:t>As per business understanding creating the product features - buckets.</a:t>
            </a:r>
          </a:p>
          <a:p>
            <a:pPr marL="1257300" lvl="1" indent="-342900">
              <a:lnSpc>
                <a:spcPct val="115000"/>
              </a:lnSpc>
              <a:spcAft>
                <a:spcPts val="130"/>
              </a:spcAft>
              <a:buAutoNum type="alphaLcParenR"/>
            </a:pPr>
            <a:r>
              <a:rPr lang="en-IN" sz="1400" dirty="0">
                <a:solidFill>
                  <a:srgbClr val="000000"/>
                </a:solidFill>
                <a:latin typeface="Calibri" panose="020F0502020204030204" pitchFamily="34" charset="0"/>
                <a:ea typeface="Calibri" panose="020F0502020204030204" pitchFamily="34" charset="0"/>
              </a:rPr>
              <a:t>Analysis by Comparing the </a:t>
            </a:r>
            <a:r>
              <a:rPr lang="en-IN" sz="1400" dirty="0">
                <a:solidFill>
                  <a:srgbClr val="000000"/>
                </a:solidFill>
                <a:effectLst/>
                <a:latin typeface="Calibri" panose="020F0502020204030204" pitchFamily="34" charset="0"/>
                <a:ea typeface="Calibri" panose="020F0502020204030204" pitchFamily="34" charset="0"/>
              </a:rPr>
              <a:t>Product performance with Categories  and also compare over the past performance..</a:t>
            </a:r>
          </a:p>
          <a:p>
            <a:pPr marL="1257300" lvl="1" indent="-342900">
              <a:lnSpc>
                <a:spcPct val="115000"/>
              </a:lnSpc>
              <a:spcAft>
                <a:spcPts val="130"/>
              </a:spcAft>
              <a:buAutoNum type="alphaLcParenR"/>
            </a:pPr>
            <a:r>
              <a:rPr lang="en-IN" sz="1400" dirty="0">
                <a:solidFill>
                  <a:srgbClr val="000000"/>
                </a:solidFill>
                <a:latin typeface="Calibri" panose="020F0502020204030204" pitchFamily="34" charset="0"/>
                <a:ea typeface="Calibri" panose="020F0502020204030204" pitchFamily="34" charset="0"/>
              </a:rPr>
              <a:t>Recommendation</a:t>
            </a:r>
            <a:endParaRPr lang="en-IN" sz="1400" dirty="0">
              <a:solidFill>
                <a:srgbClr val="000000"/>
              </a:solidFill>
              <a:effectLst/>
              <a:latin typeface="Calibri" panose="020F0502020204030204" pitchFamily="34" charset="0"/>
              <a:ea typeface="Calibri" panose="020F0502020204030204" pitchFamily="34" charset="0"/>
            </a:endParaRPr>
          </a:p>
          <a:p>
            <a:pPr marL="1257300" lvl="1" indent="-342900">
              <a:lnSpc>
                <a:spcPct val="115000"/>
              </a:lnSpc>
              <a:spcAft>
                <a:spcPts val="130"/>
              </a:spcAft>
              <a:buAutoNum type="alphaLcParenR"/>
            </a:pPr>
            <a:endParaRPr lang="en-US" sz="2000" dirty="0">
              <a:solidFill>
                <a:srgbClr val="000000"/>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4086447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B36E-055F-43A5-83FA-E66061B04C22}"/>
              </a:ext>
            </a:extLst>
          </p:cNvPr>
          <p:cNvSpPr>
            <a:spLocks noGrp="1"/>
          </p:cNvSpPr>
          <p:nvPr>
            <p:ph type="title"/>
          </p:nvPr>
        </p:nvSpPr>
        <p:spPr/>
        <p:txBody>
          <a:bodyPr/>
          <a:lstStyle/>
          <a:p>
            <a:r>
              <a:rPr lang="en-US" dirty="0"/>
              <a:t>Future scope of study</a:t>
            </a:r>
          </a:p>
        </p:txBody>
      </p:sp>
      <p:sp>
        <p:nvSpPr>
          <p:cNvPr id="4" name="TextBox 3">
            <a:extLst>
              <a:ext uri="{FF2B5EF4-FFF2-40B4-BE49-F238E27FC236}">
                <a16:creationId xmlns:a16="http://schemas.microsoft.com/office/drawing/2014/main" id="{36A15C7B-95B1-4D4F-AF8E-33CB3B8E6797}"/>
              </a:ext>
            </a:extLst>
          </p:cNvPr>
          <p:cNvSpPr txBox="1"/>
          <p:nvPr/>
        </p:nvSpPr>
        <p:spPr>
          <a:xfrm>
            <a:off x="415485" y="1649171"/>
            <a:ext cx="9863303" cy="2284664"/>
          </a:xfrm>
          <a:prstGeom prst="rect">
            <a:avLst/>
          </a:prstGeom>
          <a:noFill/>
        </p:spPr>
        <p:txBody>
          <a:bodyPr wrap="square">
            <a:spAutoFit/>
          </a:bodyPr>
          <a:lstStyle/>
          <a:p>
            <a:pPr lvl="1">
              <a:lnSpc>
                <a:spcPct val="115000"/>
              </a:lnSpc>
              <a:spcAft>
                <a:spcPts val="130"/>
              </a:spcAft>
            </a:pPr>
            <a:r>
              <a:rPr lang="en-US" dirty="0">
                <a:solidFill>
                  <a:srgbClr val="000000"/>
                </a:solidFill>
                <a:effectLst/>
                <a:latin typeface="Arial" panose="020B0604020202020204" pitchFamily="34" charset="0"/>
                <a:ea typeface="Calibri" panose="020F0502020204030204" pitchFamily="34" charset="0"/>
              </a:rPr>
              <a:t>Future scope of study which is not part of the Current project.</a:t>
            </a:r>
          </a:p>
          <a:p>
            <a:pPr lvl="1">
              <a:lnSpc>
                <a:spcPct val="115000"/>
              </a:lnSpc>
              <a:spcAft>
                <a:spcPts val="130"/>
              </a:spcAft>
            </a:pPr>
            <a:endParaRPr lang="en-US" dirty="0">
              <a:solidFill>
                <a:srgbClr val="000000"/>
              </a:solidFill>
              <a:latin typeface="Arial" panose="020B0604020202020204" pitchFamily="34" charset="0"/>
              <a:ea typeface="Calibri" panose="020F0502020204030204" pitchFamily="34" charset="0"/>
            </a:endParaRPr>
          </a:p>
          <a:p>
            <a:pPr marL="800100" lvl="1" indent="-342900">
              <a:lnSpc>
                <a:spcPct val="115000"/>
              </a:lnSpc>
              <a:spcAft>
                <a:spcPts val="130"/>
              </a:spcAft>
              <a:buAutoNum type="arabicParenR"/>
            </a:pPr>
            <a:r>
              <a:rPr lang="en-US" sz="1400" dirty="0">
                <a:solidFill>
                  <a:srgbClr val="000000"/>
                </a:solidFill>
                <a:latin typeface="Arial" panose="020B0604020202020204" pitchFamily="34" charset="0"/>
              </a:rPr>
              <a:t>Negation handling.</a:t>
            </a:r>
          </a:p>
          <a:p>
            <a:pPr marL="800100" lvl="1" indent="-342900">
              <a:lnSpc>
                <a:spcPct val="115000"/>
              </a:lnSpc>
              <a:spcAft>
                <a:spcPts val="130"/>
              </a:spcAft>
              <a:buAutoNum type="arabicParenR"/>
            </a:pPr>
            <a:r>
              <a:rPr lang="en-US" sz="1400" dirty="0">
                <a:solidFill>
                  <a:srgbClr val="000000"/>
                </a:solidFill>
                <a:latin typeface="Arial" panose="020B0604020202020204" pitchFamily="34" charset="0"/>
              </a:rPr>
              <a:t>N-grams (unigram, bigram, trigrams).</a:t>
            </a:r>
          </a:p>
          <a:p>
            <a:pPr marL="800100" lvl="1" indent="-342900">
              <a:lnSpc>
                <a:spcPct val="115000"/>
              </a:lnSpc>
              <a:spcAft>
                <a:spcPts val="130"/>
              </a:spcAft>
              <a:buAutoNum type="arabicParenR"/>
            </a:pPr>
            <a:r>
              <a:rPr lang="en-US" sz="1400" dirty="0">
                <a:solidFill>
                  <a:srgbClr val="000000"/>
                </a:solidFill>
                <a:latin typeface="Arial" panose="020B0604020202020204" pitchFamily="34" charset="0"/>
              </a:rPr>
              <a:t>Noun and Adjective Usage.</a:t>
            </a:r>
          </a:p>
          <a:p>
            <a:pPr marL="800100" lvl="1" indent="-342900">
              <a:lnSpc>
                <a:spcPct val="115000"/>
              </a:lnSpc>
              <a:spcAft>
                <a:spcPts val="130"/>
              </a:spcAft>
              <a:buAutoNum type="arabicParenR"/>
            </a:pPr>
            <a:r>
              <a:rPr lang="en-US" sz="1400" dirty="0">
                <a:solidFill>
                  <a:srgbClr val="000000"/>
                </a:solidFill>
                <a:latin typeface="Arial" panose="020B0604020202020204" pitchFamily="34" charset="0"/>
              </a:rPr>
              <a:t>Paste tense analysis</a:t>
            </a:r>
          </a:p>
          <a:p>
            <a:pPr marL="800100" lvl="1" indent="-342900">
              <a:lnSpc>
                <a:spcPct val="115000"/>
              </a:lnSpc>
              <a:spcAft>
                <a:spcPts val="130"/>
              </a:spcAft>
              <a:buAutoNum type="arabicParenR"/>
            </a:pPr>
            <a:r>
              <a:rPr lang="en-US" sz="1400" dirty="0"/>
              <a:t>Intensifier Usage</a:t>
            </a:r>
            <a:endParaRPr lang="en-US" sz="1400" dirty="0">
              <a:solidFill>
                <a:srgbClr val="000000"/>
              </a:solidFill>
              <a:latin typeface="Arial" panose="020B0604020202020204" pitchFamily="34" charset="0"/>
            </a:endParaRPr>
          </a:p>
          <a:p>
            <a:pPr marL="800100" lvl="1" indent="-342900">
              <a:lnSpc>
                <a:spcPct val="115000"/>
              </a:lnSpc>
              <a:spcAft>
                <a:spcPts val="130"/>
              </a:spcAft>
              <a:buAutoNum type="arabicParenR"/>
            </a:pPr>
            <a:r>
              <a:rPr lang="en-US" sz="1400" dirty="0">
                <a:solidFill>
                  <a:srgbClr val="000000"/>
                </a:solidFill>
                <a:latin typeface="Arial" panose="020B0604020202020204" pitchFamily="34" charset="0"/>
              </a:rPr>
              <a:t>Taking reviews and comments from other social media platforms Facebook and twitter.</a:t>
            </a:r>
          </a:p>
        </p:txBody>
      </p:sp>
    </p:spTree>
    <p:extLst>
      <p:ext uri="{BB962C8B-B14F-4D97-AF65-F5344CB8AC3E}">
        <p14:creationId xmlns:p14="http://schemas.microsoft.com/office/powerpoint/2010/main" val="39550965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7885</TotalTime>
  <Words>8042</Words>
  <Application>Microsoft Office PowerPoint</Application>
  <PresentationFormat>Widescreen</PresentationFormat>
  <Paragraphs>2707</Paragraphs>
  <Slides>48</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48</vt:i4>
      </vt:variant>
    </vt:vector>
  </HeadingPairs>
  <TitlesOfParts>
    <vt:vector size="58" baseType="lpstr">
      <vt:lpstr>Arial</vt:lpstr>
      <vt:lpstr>Arial</vt:lpstr>
      <vt:lpstr>Calibri</vt:lpstr>
      <vt:lpstr>Calibri Light</vt:lpstr>
      <vt:lpstr>Courier New</vt:lpstr>
      <vt:lpstr>Helvetica Neue</vt:lpstr>
      <vt:lpstr>Roboto Slab</vt:lpstr>
      <vt:lpstr>Times New Roman</vt:lpstr>
      <vt:lpstr>Office Theme</vt:lpstr>
      <vt:lpstr>1_Office Theme</vt:lpstr>
      <vt:lpstr>Understanding of Complaints and Praises of “Woohoo Gift card” – Google Reviews.</vt:lpstr>
      <vt:lpstr>Brief Introduction about me</vt:lpstr>
      <vt:lpstr>Abstract –Quick Review</vt:lpstr>
      <vt:lpstr>Understanding of Complaints and Praises of  “Woohoo Gift card” – Google Reviews. (Future Facebook and Twitter)</vt:lpstr>
      <vt:lpstr>Background Information </vt:lpstr>
      <vt:lpstr>Statement of the Problem</vt:lpstr>
      <vt:lpstr>Proposed Solution </vt:lpstr>
      <vt:lpstr>Detailed Scope of work</vt:lpstr>
      <vt:lpstr>Future scope of study</vt:lpstr>
      <vt:lpstr>Business Understanding</vt:lpstr>
      <vt:lpstr>Business Understanding</vt:lpstr>
      <vt:lpstr>Business Understanding</vt:lpstr>
      <vt:lpstr>Data preparation</vt:lpstr>
      <vt:lpstr>Data preparation</vt:lpstr>
      <vt:lpstr>SAMPLE Data</vt:lpstr>
      <vt:lpstr>Word cloud</vt:lpstr>
      <vt:lpstr>Analysis</vt:lpstr>
      <vt:lpstr>Woohoo Gift card- Self Evaluate</vt:lpstr>
      <vt:lpstr>Woohoo Gift card- NRC Sentiment</vt:lpstr>
      <vt:lpstr>Woohoo Gift card- Vader Sentiment</vt:lpstr>
      <vt:lpstr>Self evaluate – NRC – Vader Sentiment</vt:lpstr>
      <vt:lpstr>Cross Tab. Self evaluate with NRC</vt:lpstr>
      <vt:lpstr>Cross Tab. Self evaluate with Vader Sentiment</vt:lpstr>
      <vt:lpstr>Conclusion on Lexicon Sentiment</vt:lpstr>
      <vt:lpstr>Naive Bayesian - Bag of Words (BoW) using Count Vectorizer </vt:lpstr>
      <vt:lpstr>Naive Bayesian - Bag of Words (BoW) using TF-IDF Vectorizer</vt:lpstr>
      <vt:lpstr>Analyzing Complaints and Praises</vt:lpstr>
      <vt:lpstr>Analyzing Complaints and Praises-  Words and Length</vt:lpstr>
      <vt:lpstr>Product features by category. </vt:lpstr>
      <vt:lpstr>Analysis by Comparing the Product performance with Categories  and also compare over the past performance.. </vt:lpstr>
      <vt:lpstr>Analysis by Comparing the Product performance with Categories  and also compare over the past performance.. </vt:lpstr>
      <vt:lpstr>Analysis by Comparing the Product performance with Categories  and also compare over the past performance.. </vt:lpstr>
      <vt:lpstr>Analysis by Comparing the Product performance with Categories  and also compare over the past performance.. </vt:lpstr>
      <vt:lpstr>Analysis by Comparing the Product performance with Categories  and also compare over the past performance.. </vt:lpstr>
      <vt:lpstr>SWOT Analysis</vt:lpstr>
      <vt:lpstr>Recommendation</vt:lpstr>
      <vt:lpstr>WORDCLOUD - NRC – EMOTION - Positive</vt:lpstr>
      <vt:lpstr>WORDCLOUD - NRC – EMOTION - Negative</vt:lpstr>
      <vt:lpstr>WORDCLOUD - NRC – EMOTION - Anger</vt:lpstr>
      <vt:lpstr>WORDCLOUD - NRC – EMOTION - Anticipation</vt:lpstr>
      <vt:lpstr>WORDCLOUD - NRC – EMOTION - Disgust</vt:lpstr>
      <vt:lpstr>WORDCLOUD - NRC – EMOTION - Joy</vt:lpstr>
      <vt:lpstr>WORDCLOUD - NRC – EMOTION - Sadness</vt:lpstr>
      <vt:lpstr>WORDCLOUD - NRC – EMOTION - Surprise</vt:lpstr>
      <vt:lpstr>WORDCLOUD - NRC – EMOTION - Trust</vt:lpstr>
      <vt:lpstr>References</vt:lpstr>
      <vt:lpstr>PowerPoint Presentation</vt:lpstr>
      <vt:lpstr>PowerPoint Presentation</vt:lpstr>
    </vt:vector>
  </TitlesOfParts>
  <Company>HP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H2 Planning</dc:title>
  <dc:creator>RACE-996</dc:creator>
  <cp:lastModifiedBy>Harsha GV</cp:lastModifiedBy>
  <cp:revision>265</cp:revision>
  <dcterms:created xsi:type="dcterms:W3CDTF">2021-01-28T08:43:53Z</dcterms:created>
  <dcterms:modified xsi:type="dcterms:W3CDTF">2021-07-30T11:01:22Z</dcterms:modified>
</cp:coreProperties>
</file>